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2" r:id="rId4"/>
    <p:sldId id="263" r:id="rId5"/>
    <p:sldId id="264" r:id="rId6"/>
    <p:sldId id="265" r:id="rId7"/>
    <p:sldId id="266" r:id="rId8"/>
    <p:sldId id="268" r:id="rId9"/>
    <p:sldId id="267" r:id="rId10"/>
    <p:sldId id="269"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7" autoAdjust="0"/>
    <p:restoredTop sz="94660"/>
  </p:normalViewPr>
  <p:slideViewPr>
    <p:cSldViewPr snapToGrid="0">
      <p:cViewPr varScale="1">
        <p:scale>
          <a:sx n="92" d="100"/>
          <a:sy n="92" d="100"/>
        </p:scale>
        <p:origin x="67"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974212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426171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465984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1787300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688236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E38607-4621-4DD5-A561-54E1A7D89D78}" type="datetimeFigureOut">
              <a:rPr lang="ru-RU" smtClean="0"/>
              <a:t>31.03.2025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4133578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4E38607-4621-4DD5-A561-54E1A7D89D78}" type="datetimeFigureOut">
              <a:rPr lang="ru-RU" smtClean="0"/>
              <a:t>31.03.2025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1256159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4E38607-4621-4DD5-A561-54E1A7D89D78}" type="datetimeFigureOut">
              <a:rPr lang="ru-RU" smtClean="0"/>
              <a:t>31.03.2025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469133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E38607-4621-4DD5-A561-54E1A7D89D78}" type="datetimeFigureOut">
              <a:rPr lang="ru-RU" smtClean="0"/>
              <a:t>31.03.2025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030147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4E38607-4621-4DD5-A561-54E1A7D89D78}" type="datetimeFigureOut">
              <a:rPr lang="ru-RU" smtClean="0"/>
              <a:t>31.03.2025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815388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4E38607-4621-4DD5-A561-54E1A7D89D78}" type="datetimeFigureOut">
              <a:rPr lang="ru-RU" smtClean="0"/>
              <a:t>31.03.2025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274A3-134C-41EF-817C-EAF661F4A8C8}" type="slidenum">
              <a:rPr lang="ru-RU" smtClean="0"/>
              <a:t>‹#›</a:t>
            </a:fld>
            <a:endParaRPr lang="ru-RU"/>
          </a:p>
        </p:txBody>
      </p:sp>
    </p:spTree>
    <p:extLst>
      <p:ext uri="{BB962C8B-B14F-4D97-AF65-F5344CB8AC3E}">
        <p14:creationId xmlns:p14="http://schemas.microsoft.com/office/powerpoint/2010/main" val="2900003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E38607-4621-4DD5-A561-54E1A7D89D78}" type="datetimeFigureOut">
              <a:rPr lang="ru-RU" smtClean="0"/>
              <a:t>31.03.2025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274A3-134C-41EF-817C-EAF661F4A8C8}" type="slidenum">
              <a:rPr lang="ru-RU" smtClean="0"/>
              <a:t>‹#›</a:t>
            </a:fld>
            <a:endParaRPr lang="ru-RU"/>
          </a:p>
        </p:txBody>
      </p:sp>
    </p:spTree>
    <p:extLst>
      <p:ext uri="{BB962C8B-B14F-4D97-AF65-F5344CB8AC3E}">
        <p14:creationId xmlns:p14="http://schemas.microsoft.com/office/powerpoint/2010/main" val="367204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TextBox 7"/>
          <p:cNvSpPr txBox="1"/>
          <p:nvPr/>
        </p:nvSpPr>
        <p:spPr>
          <a:xfrm>
            <a:off x="505610" y="172122"/>
            <a:ext cx="6239435" cy="923330"/>
          </a:xfrm>
          <a:prstGeom prst="rect">
            <a:avLst/>
          </a:prstGeom>
          <a:noFill/>
        </p:spPr>
        <p:txBody>
          <a:bodyPr wrap="square" rtlCol="0">
            <a:spAutoFit/>
          </a:bodyPr>
          <a:lstStyle/>
          <a:p>
            <a:pPr algn="ctr"/>
            <a:r>
              <a:rPr lang="ru-RU" dirty="0" smtClean="0"/>
              <a:t>Краснодарский край, Туапсинский район, г. Туапсе</a:t>
            </a:r>
          </a:p>
          <a:p>
            <a:pPr algn="ctr"/>
            <a:r>
              <a:rPr lang="ru-RU" dirty="0" smtClean="0"/>
              <a:t>МБОУ СОШ № имени </a:t>
            </a:r>
            <a:r>
              <a:rPr lang="ru-RU" dirty="0" err="1" smtClean="0"/>
              <a:t>Б.М.Ляха</a:t>
            </a:r>
            <a:endParaRPr lang="ru-RU" dirty="0" smtClean="0"/>
          </a:p>
          <a:p>
            <a:endParaRPr lang="ru-RU" dirty="0"/>
          </a:p>
        </p:txBody>
      </p:sp>
      <p:sp>
        <p:nvSpPr>
          <p:cNvPr id="9" name="TextBox 8"/>
          <p:cNvSpPr txBox="1"/>
          <p:nvPr/>
        </p:nvSpPr>
        <p:spPr>
          <a:xfrm>
            <a:off x="872836" y="1935412"/>
            <a:ext cx="4725541" cy="2031325"/>
          </a:xfrm>
          <a:prstGeom prst="rect">
            <a:avLst/>
          </a:prstGeom>
          <a:noFill/>
        </p:spPr>
        <p:txBody>
          <a:bodyPr wrap="square" rtlCol="0">
            <a:spAutoFit/>
          </a:bodyPr>
          <a:lstStyle/>
          <a:p>
            <a:pPr algn="ctr"/>
            <a:r>
              <a:rPr lang="ru-RU" b="1" dirty="0" smtClean="0"/>
              <a:t>Индивидуальный проект по экологии</a:t>
            </a:r>
          </a:p>
          <a:p>
            <a:pPr algn="ctr"/>
            <a:r>
              <a:rPr lang="ru-RU" dirty="0"/>
              <a:t>у</a:t>
            </a:r>
            <a:r>
              <a:rPr lang="ru-RU" dirty="0" smtClean="0"/>
              <a:t>ченицы 10 «А» класса:</a:t>
            </a:r>
          </a:p>
          <a:p>
            <a:pPr algn="ctr"/>
            <a:r>
              <a:rPr lang="ru-RU" dirty="0" smtClean="0"/>
              <a:t>Фатеевой Виктории Максимовны</a:t>
            </a:r>
          </a:p>
          <a:p>
            <a:pPr algn="ctr"/>
            <a:r>
              <a:rPr lang="ru-RU" dirty="0" smtClean="0"/>
              <a:t>На тему: «Влияние загрязнения окружающей среды в городе Туапсе на здоровье людей»</a:t>
            </a:r>
          </a:p>
          <a:p>
            <a:pPr algn="ctr"/>
            <a:r>
              <a:rPr lang="ru-RU" dirty="0"/>
              <a:t>р</a:t>
            </a:r>
            <a:r>
              <a:rPr lang="ru-RU" dirty="0" smtClean="0"/>
              <a:t>уководитель проекта учитель географии:</a:t>
            </a:r>
          </a:p>
          <a:p>
            <a:pPr algn="ctr"/>
            <a:r>
              <a:rPr lang="ru-RU" dirty="0" smtClean="0"/>
              <a:t>Сорокина Неля Александровна</a:t>
            </a:r>
            <a:endParaRPr lang="ru-RU" dirty="0"/>
          </a:p>
        </p:txBody>
      </p:sp>
      <p:sp>
        <p:nvSpPr>
          <p:cNvPr id="12" name="TextBox 11"/>
          <p:cNvSpPr txBox="1"/>
          <p:nvPr/>
        </p:nvSpPr>
        <p:spPr>
          <a:xfrm>
            <a:off x="2952485" y="6117544"/>
            <a:ext cx="882127" cy="369332"/>
          </a:xfrm>
          <a:prstGeom prst="rect">
            <a:avLst/>
          </a:prstGeom>
          <a:noFill/>
        </p:spPr>
        <p:txBody>
          <a:bodyPr wrap="square" rtlCol="0">
            <a:spAutoFit/>
          </a:bodyPr>
          <a:lstStyle/>
          <a:p>
            <a:r>
              <a:rPr lang="ru-RU" dirty="0" smtClean="0"/>
              <a:t>2025 г.</a:t>
            </a:r>
            <a:endParaRPr lang="ru-RU" dirty="0"/>
          </a:p>
        </p:txBody>
      </p:sp>
      <p:pic>
        <p:nvPicPr>
          <p:cNvPr id="13" name="Рисунок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6356" y="1161267"/>
            <a:ext cx="5590083" cy="3856615"/>
          </a:xfrm>
          <a:prstGeom prst="rect">
            <a:avLst/>
          </a:prstGeom>
        </p:spPr>
      </p:pic>
    </p:spTree>
    <p:extLst>
      <p:ext uri="{BB962C8B-B14F-4D97-AF65-F5344CB8AC3E}">
        <p14:creationId xmlns:p14="http://schemas.microsoft.com/office/powerpoint/2010/main" val="656035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5455920" y="645459"/>
            <a:ext cx="1871830" cy="461665"/>
          </a:xfrm>
          <a:prstGeom prst="rect">
            <a:avLst/>
          </a:prstGeom>
          <a:noFill/>
        </p:spPr>
        <p:txBody>
          <a:bodyPr wrap="square" rtlCol="0">
            <a:spAutoFit/>
          </a:bodyPr>
          <a:lstStyle/>
          <a:p>
            <a:r>
              <a:rPr lang="ru-RU" sz="2400" b="1" dirty="0" smtClean="0"/>
              <a:t>Заключение</a:t>
            </a:r>
            <a:endParaRPr lang="ru-RU" sz="2400" b="1" dirty="0"/>
          </a:p>
        </p:txBody>
      </p:sp>
      <p:sp>
        <p:nvSpPr>
          <p:cNvPr id="3" name="Прямоугольник 2"/>
          <p:cNvSpPr/>
          <p:nvPr/>
        </p:nvSpPr>
        <p:spPr>
          <a:xfrm>
            <a:off x="1671021" y="1529861"/>
            <a:ext cx="9441628" cy="4647426"/>
          </a:xfrm>
          <a:prstGeom prst="rect">
            <a:avLst/>
          </a:prstGeom>
        </p:spPr>
        <p:txBody>
          <a:bodyPr wrap="square">
            <a:spAutoFit/>
          </a:bodyPr>
          <a:lstStyle/>
          <a:p>
            <a:pPr algn="just"/>
            <a:r>
              <a:rPr lang="ru-RU" sz="2000" dirty="0" smtClean="0"/>
              <a:t>   Сегодня проблема профилактики неблагоприятного воздействия факторов окружающей среды на здоровье человека стоит на одном из первых мест среди других общемировых проблем. Многие болезни возникают от загрязнения атмосферы, плохой питьевой воды, потребления химически обработанных продуктов питания. </a:t>
            </a:r>
          </a:p>
          <a:p>
            <a:pPr algn="just"/>
            <a:endParaRPr lang="ru-RU" sz="2000" dirty="0" smtClean="0"/>
          </a:p>
          <a:p>
            <a:pPr algn="just"/>
            <a:r>
              <a:rPr lang="ru-RU" sz="2000" dirty="0" smtClean="0"/>
              <a:t>   </a:t>
            </a:r>
            <a:r>
              <a:rPr lang="ru-RU" sz="2000" b="1" i="1" u="sng" dirty="0" smtClean="0"/>
              <a:t>Наша общая цель </a:t>
            </a:r>
            <a:r>
              <a:rPr lang="ru-RU" sz="2000" dirty="0" smtClean="0"/>
              <a:t>заключается в сведении вредного воздействия к минимуму и поддержании качества окружающей среды на таком уровне, чтобы не создавалась угроза здоровью и безопасности людей.</a:t>
            </a:r>
          </a:p>
          <a:p>
            <a:pPr algn="just"/>
            <a:endParaRPr lang="ru-RU" sz="2000" dirty="0" smtClean="0"/>
          </a:p>
          <a:p>
            <a:pPr algn="just"/>
            <a:r>
              <a:rPr lang="ru-RU" sz="2000" dirty="0" smtClean="0"/>
              <a:t>   Здоровье человека во многом зависит от состояния окружающей природной среды. </a:t>
            </a:r>
            <a:r>
              <a:rPr lang="ru-RU" sz="2000" b="1" i="1" dirty="0" smtClean="0"/>
              <a:t>Чистая вода, свежий воздух и плодородная почва — всё это необходимо людям.</a:t>
            </a:r>
          </a:p>
          <a:p>
            <a:endParaRPr lang="ru-RU" dirty="0" smtClean="0"/>
          </a:p>
          <a:p>
            <a:endParaRPr lang="ru-RU" dirty="0"/>
          </a:p>
        </p:txBody>
      </p:sp>
    </p:spTree>
    <p:extLst>
      <p:ext uri="{BB962C8B-B14F-4D97-AF65-F5344CB8AC3E}">
        <p14:creationId xmlns:p14="http://schemas.microsoft.com/office/powerpoint/2010/main" val="1690885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p:cNvSpPr txBox="1"/>
          <p:nvPr/>
        </p:nvSpPr>
        <p:spPr>
          <a:xfrm>
            <a:off x="5403924" y="54911"/>
            <a:ext cx="1602890" cy="461665"/>
          </a:xfrm>
          <a:prstGeom prst="rect">
            <a:avLst/>
          </a:prstGeom>
          <a:noFill/>
        </p:spPr>
        <p:txBody>
          <a:bodyPr wrap="square" rtlCol="0">
            <a:spAutoFit/>
          </a:bodyPr>
          <a:lstStyle/>
          <a:p>
            <a:r>
              <a:rPr lang="ru-RU" sz="2400" b="1" dirty="0" smtClean="0"/>
              <a:t>Введение</a:t>
            </a:r>
            <a:r>
              <a:rPr lang="ru-RU" dirty="0" smtClean="0"/>
              <a:t> </a:t>
            </a:r>
            <a:endParaRPr lang="ru-RU" dirty="0"/>
          </a:p>
        </p:txBody>
      </p:sp>
      <p:sp>
        <p:nvSpPr>
          <p:cNvPr id="4" name="TextBox 3"/>
          <p:cNvSpPr txBox="1"/>
          <p:nvPr/>
        </p:nvSpPr>
        <p:spPr>
          <a:xfrm>
            <a:off x="218738" y="693932"/>
            <a:ext cx="11973262" cy="1754326"/>
          </a:xfrm>
          <a:prstGeom prst="rect">
            <a:avLst/>
          </a:prstGeom>
          <a:noFill/>
        </p:spPr>
        <p:txBody>
          <a:bodyPr wrap="square" rtlCol="0">
            <a:spAutoFit/>
          </a:bodyPr>
          <a:lstStyle/>
          <a:p>
            <a:r>
              <a:rPr lang="ru-RU" b="1" i="1" dirty="0" smtClean="0"/>
              <a:t>   Актуальность этой темы </a:t>
            </a:r>
            <a:r>
              <a:rPr lang="ru-RU" dirty="0" smtClean="0"/>
              <a:t>заключается в том, что в 21 веке человечество вплотную столкнулось с острейшими проблемами современности, угрожающими самому существованию цивилизации и даже самой жизни на планете. Загрязнение природной среды промышленными выбросами оказывает вредное действие не только на людей, но и животных, растения, почву, здания и сооружения, снижает прозрачность атмосферы, повышает влажность воздуха, увеличивает число дней с туманами, уменьшает видимость, вызывает коррозию металлических изделий, приводит к развитию парникового эффекта, последствия которого могут быть губительны для человечества. </a:t>
            </a:r>
            <a:endParaRPr lang="ru-RU" dirty="0"/>
          </a:p>
        </p:txBody>
      </p:sp>
      <p:sp>
        <p:nvSpPr>
          <p:cNvPr id="5" name="TextBox 4"/>
          <p:cNvSpPr txBox="1"/>
          <p:nvPr/>
        </p:nvSpPr>
        <p:spPr>
          <a:xfrm>
            <a:off x="218738" y="2359787"/>
            <a:ext cx="11722250" cy="646331"/>
          </a:xfrm>
          <a:prstGeom prst="rect">
            <a:avLst/>
          </a:prstGeom>
          <a:noFill/>
        </p:spPr>
        <p:txBody>
          <a:bodyPr wrap="square" rtlCol="0">
            <a:spAutoFit/>
          </a:bodyPr>
          <a:lstStyle/>
          <a:p>
            <a:r>
              <a:rPr lang="ru-RU" b="1" i="1" dirty="0" smtClean="0"/>
              <a:t>   Цель работы:</a:t>
            </a:r>
            <a:r>
              <a:rPr lang="ru-RU" b="1" dirty="0" smtClean="0"/>
              <a:t> </a:t>
            </a:r>
            <a:r>
              <a:rPr lang="ru-RU" dirty="0" smtClean="0"/>
              <a:t>выявить влияние загрязнения окружающей среды на здоровье населения (на примере города Туапсе) и предложить меры по улучшению экологической ситуации.</a:t>
            </a:r>
            <a:endParaRPr lang="ru-RU" dirty="0"/>
          </a:p>
        </p:txBody>
      </p:sp>
      <p:sp>
        <p:nvSpPr>
          <p:cNvPr id="6" name="Прямоугольник 5"/>
          <p:cNvSpPr/>
          <p:nvPr/>
        </p:nvSpPr>
        <p:spPr>
          <a:xfrm>
            <a:off x="218738" y="2884587"/>
            <a:ext cx="11722250" cy="2585323"/>
          </a:xfrm>
          <a:prstGeom prst="rect">
            <a:avLst/>
          </a:prstGeom>
        </p:spPr>
        <p:txBody>
          <a:bodyPr wrap="square">
            <a:spAutoFit/>
          </a:bodyPr>
          <a:lstStyle/>
          <a:p>
            <a:r>
              <a:rPr lang="ru-RU" b="1" i="1" dirty="0" smtClean="0"/>
              <a:t>   Задачи:</a:t>
            </a:r>
          </a:p>
          <a:p>
            <a:r>
              <a:rPr lang="ru-RU" dirty="0" smtClean="0"/>
              <a:t>1. Собрать теоретическую информацию по вопросам загрязнения окружающей среды и влияния их на здоровье людей;</a:t>
            </a:r>
          </a:p>
          <a:p>
            <a:r>
              <a:rPr lang="ru-RU" dirty="0" smtClean="0"/>
              <a:t>2. Определить основные источники загрязнения в городе Туапсе;</a:t>
            </a:r>
          </a:p>
          <a:p>
            <a:r>
              <a:rPr lang="ru-RU" dirty="0" smtClean="0"/>
              <a:t>3. Выявить экологические проблемы и санитарно-эпидемиологическую обстановку города Туапсе;</a:t>
            </a:r>
          </a:p>
          <a:p>
            <a:r>
              <a:rPr lang="ru-RU" dirty="0" smtClean="0"/>
              <a:t>4. Узнать о наличии или отсутствии у опрашиваемых (респондентов)  экологической осведомлённости о влиянии состояния окружающей среды на здоровье человека;</a:t>
            </a:r>
          </a:p>
          <a:p>
            <a:r>
              <a:rPr lang="ru-RU" dirty="0" smtClean="0"/>
              <a:t>5. Рассмотреть природоохранные мероприятия с целью улучшения экологической обстановки города Туапсе.</a:t>
            </a:r>
          </a:p>
          <a:p>
            <a:r>
              <a:rPr lang="ru-RU" dirty="0" smtClean="0"/>
              <a:t>6. Оформить буклет  об окружающей среде и  влиянии её на здоровье человека. </a:t>
            </a:r>
            <a:endParaRPr lang="ru-RU" dirty="0"/>
          </a:p>
        </p:txBody>
      </p:sp>
      <p:cxnSp>
        <p:nvCxnSpPr>
          <p:cNvPr id="14" name="Прямая соединительная линия 13"/>
          <p:cNvCxnSpPr/>
          <p:nvPr/>
        </p:nvCxnSpPr>
        <p:spPr>
          <a:xfrm>
            <a:off x="5282004" y="484512"/>
            <a:ext cx="1846730" cy="0"/>
          </a:xfrm>
          <a:prstGeom prst="line">
            <a:avLst/>
          </a:prstGeom>
        </p:spPr>
        <p:style>
          <a:lnRef idx="3">
            <a:schemeClr val="dk1"/>
          </a:lnRef>
          <a:fillRef idx="0">
            <a:schemeClr val="dk1"/>
          </a:fillRef>
          <a:effectRef idx="2">
            <a:schemeClr val="dk1"/>
          </a:effectRef>
          <a:fontRef idx="minor">
            <a:schemeClr val="tx1"/>
          </a:fontRef>
        </p:style>
      </p:cxnSp>
      <p:sp>
        <p:nvSpPr>
          <p:cNvPr id="2" name="Прямоугольник 1"/>
          <p:cNvSpPr/>
          <p:nvPr/>
        </p:nvSpPr>
        <p:spPr>
          <a:xfrm>
            <a:off x="257574" y="5462600"/>
            <a:ext cx="11644577" cy="646331"/>
          </a:xfrm>
          <a:prstGeom prst="rect">
            <a:avLst/>
          </a:prstGeom>
        </p:spPr>
        <p:txBody>
          <a:bodyPr wrap="square">
            <a:spAutoFit/>
          </a:bodyPr>
          <a:lstStyle/>
          <a:p>
            <a:r>
              <a:rPr lang="ru-RU" dirty="0"/>
              <a:t>В данной работе были использованы такие </a:t>
            </a:r>
            <a:r>
              <a:rPr lang="ru-RU" b="1" dirty="0"/>
              <a:t>методы исследования</a:t>
            </a:r>
            <a:r>
              <a:rPr lang="ru-RU" dirty="0"/>
              <a:t>, как метод наблюдения, статистический (анкетирование), а также метод оценки экологического состояния.</a:t>
            </a:r>
          </a:p>
        </p:txBody>
      </p:sp>
      <p:sp>
        <p:nvSpPr>
          <p:cNvPr id="8" name="Прямоугольник 7"/>
          <p:cNvSpPr/>
          <p:nvPr/>
        </p:nvSpPr>
        <p:spPr>
          <a:xfrm>
            <a:off x="257574" y="6041819"/>
            <a:ext cx="12091127" cy="646331"/>
          </a:xfrm>
          <a:prstGeom prst="rect">
            <a:avLst/>
          </a:prstGeom>
        </p:spPr>
        <p:txBody>
          <a:bodyPr wrap="square">
            <a:spAutoFit/>
          </a:bodyPr>
          <a:lstStyle/>
          <a:p>
            <a:r>
              <a:rPr lang="ru-RU" b="1" dirty="0" smtClean="0"/>
              <a:t>   Гипотеза</a:t>
            </a:r>
            <a:r>
              <a:rPr lang="ru-RU" b="1" dirty="0"/>
              <a:t>: </a:t>
            </a:r>
            <a:r>
              <a:rPr lang="ru-RU" dirty="0"/>
              <a:t>предполагаю, что заботливое и бережное отношение к природе, а также экологическая грамотность - способны решить проблемы загрязнения окружающей среды и негативного воздействия их на здоровье людей</a:t>
            </a:r>
          </a:p>
        </p:txBody>
      </p:sp>
    </p:spTree>
    <p:extLst>
      <p:ext uri="{BB962C8B-B14F-4D97-AF65-F5344CB8AC3E}">
        <p14:creationId xmlns:p14="http://schemas.microsoft.com/office/powerpoint/2010/main" val="1952049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3806412" y="259587"/>
            <a:ext cx="4636546" cy="461665"/>
          </a:xfrm>
          <a:prstGeom prst="rect">
            <a:avLst/>
          </a:prstGeom>
          <a:noFill/>
        </p:spPr>
        <p:txBody>
          <a:bodyPr wrap="square" rtlCol="0">
            <a:spAutoFit/>
          </a:bodyPr>
          <a:lstStyle/>
          <a:p>
            <a:r>
              <a:rPr lang="ru-RU" sz="2400" b="1" dirty="0" smtClean="0"/>
              <a:t>1.1. Понятие окружающей среды </a:t>
            </a:r>
            <a:endParaRPr lang="ru-RU" sz="2400" b="1" dirty="0"/>
          </a:p>
        </p:txBody>
      </p:sp>
      <p:sp>
        <p:nvSpPr>
          <p:cNvPr id="3" name="Прямоугольник 2"/>
          <p:cNvSpPr/>
          <p:nvPr/>
        </p:nvSpPr>
        <p:spPr>
          <a:xfrm>
            <a:off x="215151" y="1279244"/>
            <a:ext cx="7236311" cy="1015663"/>
          </a:xfrm>
          <a:prstGeom prst="rect">
            <a:avLst/>
          </a:prstGeom>
        </p:spPr>
        <p:txBody>
          <a:bodyPr wrap="square">
            <a:spAutoFit/>
          </a:bodyPr>
          <a:lstStyle/>
          <a:p>
            <a:r>
              <a:rPr lang="ru-RU" sz="2000" b="1" i="1" u="sng" dirty="0" smtClean="0"/>
              <a:t>Окружающая среда </a:t>
            </a:r>
            <a:r>
              <a:rPr lang="ru-RU" sz="2000" dirty="0" smtClean="0"/>
              <a:t>— это обобщённое понятие, характеризующее природные условия определённой местности и её экологическое состояние.</a:t>
            </a:r>
            <a:endParaRPr lang="ru-RU" sz="2000" dirty="0"/>
          </a:p>
        </p:txBody>
      </p:sp>
      <p:sp>
        <p:nvSpPr>
          <p:cNvPr id="5" name="Прямоугольник 4"/>
          <p:cNvSpPr/>
          <p:nvPr/>
        </p:nvSpPr>
        <p:spPr>
          <a:xfrm>
            <a:off x="215151" y="2449030"/>
            <a:ext cx="6924339" cy="2246769"/>
          </a:xfrm>
          <a:prstGeom prst="rect">
            <a:avLst/>
          </a:prstGeom>
        </p:spPr>
        <p:txBody>
          <a:bodyPr wrap="square">
            <a:spAutoFit/>
          </a:bodyPr>
          <a:lstStyle/>
          <a:p>
            <a:r>
              <a:rPr lang="ru-RU" sz="2000" u="sng" dirty="0" smtClean="0"/>
              <a:t>Некоторые </a:t>
            </a:r>
            <a:r>
              <a:rPr lang="ru-RU" sz="2000" b="1" u="sng" dirty="0" smtClean="0"/>
              <a:t>виды окружающей среды</a:t>
            </a:r>
            <a:r>
              <a:rPr lang="ru-RU" sz="2000" u="sng" dirty="0" smtClean="0"/>
              <a:t>:</a:t>
            </a:r>
          </a:p>
          <a:p>
            <a:pPr algn="just"/>
            <a:r>
              <a:rPr lang="ru-RU" sz="2000" dirty="0" smtClean="0"/>
              <a:t>1. </a:t>
            </a:r>
            <a:r>
              <a:rPr lang="ru-RU" sz="2000" i="1" dirty="0" smtClean="0"/>
              <a:t>Живая среда </a:t>
            </a:r>
            <a:r>
              <a:rPr lang="ru-RU" sz="2000" dirty="0" smtClean="0"/>
              <a:t>(все живые организмы); </a:t>
            </a:r>
          </a:p>
          <a:p>
            <a:r>
              <a:rPr lang="ru-RU" sz="2000" dirty="0" smtClean="0"/>
              <a:t>2. </a:t>
            </a:r>
            <a:r>
              <a:rPr lang="ru-RU" sz="2000" i="1" dirty="0" smtClean="0"/>
              <a:t>Неживая среда </a:t>
            </a:r>
            <a:r>
              <a:rPr lang="ru-RU" sz="2000" dirty="0" smtClean="0"/>
              <a:t>(гидросфера, литосфера, атмосфера);</a:t>
            </a:r>
          </a:p>
          <a:p>
            <a:r>
              <a:rPr lang="ru-RU" sz="2000" dirty="0" smtClean="0"/>
              <a:t>3. </a:t>
            </a:r>
            <a:r>
              <a:rPr lang="ru-RU" sz="2000" i="1" dirty="0" smtClean="0"/>
              <a:t>Микросреда</a:t>
            </a:r>
            <a:r>
              <a:rPr lang="ru-RU" sz="2000" dirty="0" smtClean="0"/>
              <a:t> – то, что непосредственно окружает организм (например, дом, в котором живёт человек);</a:t>
            </a:r>
          </a:p>
          <a:p>
            <a:r>
              <a:rPr lang="ru-RU" sz="2000" dirty="0" smtClean="0"/>
              <a:t>4. </a:t>
            </a:r>
            <a:r>
              <a:rPr lang="ru-RU" sz="2000" i="1" dirty="0" smtClean="0"/>
              <a:t>Макросреда</a:t>
            </a:r>
            <a:r>
              <a:rPr lang="ru-RU" sz="2000" dirty="0" smtClean="0"/>
              <a:t> – это совокупность всего, что окружает организм. </a:t>
            </a:r>
            <a:endParaRPr lang="ru-RU" sz="2000" dirty="0"/>
          </a:p>
        </p:txBody>
      </p:sp>
      <p:sp>
        <p:nvSpPr>
          <p:cNvPr id="7" name="Прямоугольник 6"/>
          <p:cNvSpPr/>
          <p:nvPr/>
        </p:nvSpPr>
        <p:spPr>
          <a:xfrm>
            <a:off x="166742" y="4849923"/>
            <a:ext cx="7225552" cy="1015663"/>
          </a:xfrm>
          <a:prstGeom prst="rect">
            <a:avLst/>
          </a:prstGeom>
        </p:spPr>
        <p:txBody>
          <a:bodyPr wrap="square">
            <a:spAutoFit/>
          </a:bodyPr>
          <a:lstStyle/>
          <a:p>
            <a:r>
              <a:rPr lang="ru-RU" sz="2000" b="1" i="1" u="sng" dirty="0" smtClean="0"/>
              <a:t>Природа</a:t>
            </a:r>
            <a:r>
              <a:rPr lang="ru-RU" sz="2000" dirty="0" smtClean="0"/>
              <a:t> – необходимая среда обитания для людей. Борьба за жизнеспособное равновесие в окружающей среде, это и борьба за здоровье человека.</a:t>
            </a:r>
            <a:endParaRPr lang="ru-RU" sz="2000" dirty="0"/>
          </a:p>
        </p:txBody>
      </p:sp>
      <p:pic>
        <p:nvPicPr>
          <p:cNvPr id="10" name="Рисунок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7070" y="1982935"/>
            <a:ext cx="4264303" cy="2970490"/>
          </a:xfrm>
          <a:prstGeom prst="rect">
            <a:avLst/>
          </a:prstGeom>
        </p:spPr>
      </p:pic>
    </p:spTree>
    <p:extLst>
      <p:ext uri="{BB962C8B-B14F-4D97-AF65-F5344CB8AC3E}">
        <p14:creationId xmlns:p14="http://schemas.microsoft.com/office/powerpoint/2010/main" val="321661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3474720" y="169435"/>
            <a:ext cx="5368066" cy="461665"/>
          </a:xfrm>
          <a:prstGeom prst="rect">
            <a:avLst/>
          </a:prstGeom>
          <a:noFill/>
        </p:spPr>
        <p:txBody>
          <a:bodyPr wrap="square" rtlCol="0">
            <a:spAutoFit/>
          </a:bodyPr>
          <a:lstStyle/>
          <a:p>
            <a:r>
              <a:rPr lang="ru-RU" sz="2400" b="1" dirty="0" smtClean="0"/>
              <a:t>1.2. Виды загрязнений и их источники </a:t>
            </a:r>
            <a:endParaRPr lang="ru-RU" sz="2400" b="1" dirty="0"/>
          </a:p>
        </p:txBody>
      </p:sp>
      <p:sp>
        <p:nvSpPr>
          <p:cNvPr id="3" name="Прямоугольник 2"/>
          <p:cNvSpPr/>
          <p:nvPr/>
        </p:nvSpPr>
        <p:spPr>
          <a:xfrm>
            <a:off x="283284" y="769599"/>
            <a:ext cx="7752678" cy="646331"/>
          </a:xfrm>
          <a:prstGeom prst="rect">
            <a:avLst/>
          </a:prstGeom>
        </p:spPr>
        <p:txBody>
          <a:bodyPr wrap="square">
            <a:spAutoFit/>
          </a:bodyPr>
          <a:lstStyle/>
          <a:p>
            <a:r>
              <a:rPr lang="ru-RU" b="1" i="1" u="sng" dirty="0" smtClean="0"/>
              <a:t>Загрязнение окружающей среды </a:t>
            </a:r>
            <a:r>
              <a:rPr lang="ru-RU" dirty="0" smtClean="0"/>
              <a:t>– серьёзная проблема, которая оказывает негативное воздействие на здоровье населения по всему миру. </a:t>
            </a:r>
            <a:endParaRPr lang="ru-RU" dirty="0"/>
          </a:p>
        </p:txBody>
      </p:sp>
      <p:sp>
        <p:nvSpPr>
          <p:cNvPr id="4" name="Прямоугольник 3"/>
          <p:cNvSpPr/>
          <p:nvPr/>
        </p:nvSpPr>
        <p:spPr>
          <a:xfrm>
            <a:off x="283284" y="1380682"/>
            <a:ext cx="7469394" cy="2031325"/>
          </a:xfrm>
          <a:prstGeom prst="rect">
            <a:avLst/>
          </a:prstGeom>
        </p:spPr>
        <p:txBody>
          <a:bodyPr wrap="square">
            <a:spAutoFit/>
          </a:bodyPr>
          <a:lstStyle/>
          <a:p>
            <a:r>
              <a:rPr lang="ru-RU" b="1" u="sng" dirty="0" smtClean="0"/>
              <a:t>По причинам загрязнения классифицируются на</a:t>
            </a:r>
            <a:r>
              <a:rPr lang="ru-RU" u="sng" dirty="0" smtClean="0"/>
              <a:t>:</a:t>
            </a:r>
          </a:p>
          <a:p>
            <a:r>
              <a:rPr lang="ru-RU" dirty="0" smtClean="0"/>
              <a:t>  - </a:t>
            </a:r>
            <a:r>
              <a:rPr lang="ru-RU" i="1" dirty="0" smtClean="0"/>
              <a:t>Химические</a:t>
            </a:r>
            <a:r>
              <a:rPr lang="ru-RU" dirty="0" smtClean="0"/>
              <a:t> – попадание веществ в почву, воздух и воду;</a:t>
            </a:r>
          </a:p>
          <a:p>
            <a:r>
              <a:rPr lang="ru-RU" dirty="0" smtClean="0"/>
              <a:t>  - </a:t>
            </a:r>
            <a:r>
              <a:rPr lang="ru-RU" i="1" dirty="0" smtClean="0"/>
              <a:t>Физические </a:t>
            </a:r>
            <a:r>
              <a:rPr lang="ru-RU" dirty="0" smtClean="0"/>
              <a:t>– изменение физических параметров среды;</a:t>
            </a:r>
          </a:p>
          <a:p>
            <a:r>
              <a:rPr lang="ru-RU" dirty="0" smtClean="0"/>
              <a:t>  - </a:t>
            </a:r>
            <a:r>
              <a:rPr lang="ru-RU" i="1" dirty="0" smtClean="0"/>
              <a:t>Биологические</a:t>
            </a:r>
            <a:r>
              <a:rPr lang="ru-RU" dirty="0" smtClean="0"/>
              <a:t> – попадание в экосистемы нехарактерных для них видов организмов и продуктов их жизнедеятельности;</a:t>
            </a:r>
          </a:p>
          <a:p>
            <a:r>
              <a:rPr lang="ru-RU" dirty="0" smtClean="0"/>
              <a:t>  - </a:t>
            </a:r>
            <a:r>
              <a:rPr lang="ru-RU" i="1" dirty="0" smtClean="0"/>
              <a:t>Механические</a:t>
            </a:r>
            <a:r>
              <a:rPr lang="ru-RU" dirty="0" smtClean="0"/>
              <a:t> – твёрдые бытовые и коммунальные отходы, которые выбрасываются на мусорные полигоны.</a:t>
            </a:r>
            <a:endParaRPr lang="ru-RU" dirty="0"/>
          </a:p>
        </p:txBody>
      </p:sp>
      <p:sp>
        <p:nvSpPr>
          <p:cNvPr id="12" name="Прямоугольник 11"/>
          <p:cNvSpPr/>
          <p:nvPr/>
        </p:nvSpPr>
        <p:spPr>
          <a:xfrm>
            <a:off x="202601" y="3376759"/>
            <a:ext cx="7914043" cy="3416320"/>
          </a:xfrm>
          <a:prstGeom prst="rect">
            <a:avLst/>
          </a:prstGeom>
        </p:spPr>
        <p:txBody>
          <a:bodyPr wrap="square">
            <a:spAutoFit/>
          </a:bodyPr>
          <a:lstStyle/>
          <a:p>
            <a:r>
              <a:rPr lang="ru-RU" b="1" u="sng" dirty="0" smtClean="0"/>
              <a:t>К основным источникам загрязнения окружающей среды относят</a:t>
            </a:r>
            <a:r>
              <a:rPr lang="ru-RU" dirty="0" smtClean="0"/>
              <a:t>: </a:t>
            </a:r>
          </a:p>
          <a:p>
            <a:r>
              <a:rPr lang="ru-RU" dirty="0" smtClean="0"/>
              <a:t>  </a:t>
            </a:r>
            <a:r>
              <a:rPr lang="ru-RU" i="1" dirty="0" smtClean="0"/>
              <a:t>- промышленные производства </a:t>
            </a:r>
            <a:r>
              <a:rPr lang="ru-RU" dirty="0" smtClean="0"/>
              <a:t>(химические предприятия, предприятия чёрной и цветной металлургии и другие); </a:t>
            </a:r>
          </a:p>
          <a:p>
            <a:r>
              <a:rPr lang="ru-RU" dirty="0"/>
              <a:t> </a:t>
            </a:r>
            <a:r>
              <a:rPr lang="ru-RU" dirty="0" smtClean="0"/>
              <a:t> - </a:t>
            </a:r>
            <a:r>
              <a:rPr lang="ru-RU" i="1" dirty="0" smtClean="0"/>
              <a:t>предприятия топливно-энергетического комплекса </a:t>
            </a:r>
            <a:r>
              <a:rPr lang="ru-RU" dirty="0" smtClean="0"/>
              <a:t>(тепловые и атомные электростанции, топливная промышленность, энергетическое машиностроение);</a:t>
            </a:r>
          </a:p>
          <a:p>
            <a:r>
              <a:rPr lang="ru-RU" dirty="0"/>
              <a:t> </a:t>
            </a:r>
            <a:r>
              <a:rPr lang="ru-RU" dirty="0" smtClean="0"/>
              <a:t> </a:t>
            </a:r>
            <a:r>
              <a:rPr lang="ru-RU" i="1" dirty="0" smtClean="0"/>
              <a:t>- коммунальное хозяйство </a:t>
            </a:r>
            <a:r>
              <a:rPr lang="ru-RU" dirty="0" smtClean="0"/>
              <a:t>(продукты переработки бытовых отходов, сточные воды, свалки мусора); </a:t>
            </a:r>
          </a:p>
          <a:p>
            <a:r>
              <a:rPr lang="ru-RU" dirty="0"/>
              <a:t> </a:t>
            </a:r>
            <a:r>
              <a:rPr lang="ru-RU" dirty="0" smtClean="0"/>
              <a:t> - </a:t>
            </a:r>
            <a:r>
              <a:rPr lang="ru-RU" i="1" dirty="0" smtClean="0"/>
              <a:t>сельское хозяйство </a:t>
            </a:r>
            <a:r>
              <a:rPr lang="ru-RU" dirty="0" smtClean="0"/>
              <a:t>(использование химических удобрений и пестицидов и т.д.); </a:t>
            </a:r>
          </a:p>
          <a:p>
            <a:r>
              <a:rPr lang="ru-RU" dirty="0"/>
              <a:t> </a:t>
            </a:r>
            <a:r>
              <a:rPr lang="ru-RU" dirty="0" smtClean="0"/>
              <a:t> - </a:t>
            </a:r>
            <a:r>
              <a:rPr lang="ru-RU" i="1" dirty="0" smtClean="0"/>
              <a:t>транспорт (автотранспорт</a:t>
            </a:r>
            <a:r>
              <a:rPr lang="ru-RU" dirty="0" smtClean="0"/>
              <a:t>), который является основным загрязнителем атмосферного воздуха.</a:t>
            </a:r>
            <a:endParaRPr lang="ru-RU" dirty="0"/>
          </a:p>
        </p:txBody>
      </p:sp>
      <p:pic>
        <p:nvPicPr>
          <p:cNvPr id="13" name="Рисунок 12"/>
          <p:cNvPicPr>
            <a:picLocks noChangeAspect="1"/>
          </p:cNvPicPr>
          <p:nvPr/>
        </p:nvPicPr>
        <p:blipFill rotWithShape="1">
          <a:blip r:embed="rId2" cstate="print">
            <a:extLst>
              <a:ext uri="{28A0092B-C50C-407E-A947-70E740481C1C}">
                <a14:useLocalDpi xmlns:a14="http://schemas.microsoft.com/office/drawing/2010/main" val="0"/>
              </a:ext>
            </a:extLst>
          </a:blip>
          <a:srcRect l="674" t="1726" r="5467" b="9647"/>
          <a:stretch/>
        </p:blipFill>
        <p:spPr>
          <a:xfrm>
            <a:off x="8035962" y="1194099"/>
            <a:ext cx="3830368" cy="3758888"/>
          </a:xfrm>
          <a:prstGeom prst="rect">
            <a:avLst/>
          </a:prstGeom>
        </p:spPr>
      </p:pic>
    </p:spTree>
    <p:extLst>
      <p:ext uri="{BB962C8B-B14F-4D97-AF65-F5344CB8AC3E}">
        <p14:creationId xmlns:p14="http://schemas.microsoft.com/office/powerpoint/2010/main" val="47329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2958352" y="268940"/>
            <a:ext cx="6293223" cy="461665"/>
          </a:xfrm>
          <a:prstGeom prst="rect">
            <a:avLst/>
          </a:prstGeom>
          <a:noFill/>
        </p:spPr>
        <p:txBody>
          <a:bodyPr wrap="square" rtlCol="0">
            <a:spAutoFit/>
          </a:bodyPr>
          <a:lstStyle/>
          <a:p>
            <a:r>
              <a:rPr lang="ru-RU" sz="2400" b="1" dirty="0" smtClean="0"/>
              <a:t>1.3. Влияние загрязнений на здоровье людей</a:t>
            </a:r>
            <a:endParaRPr lang="ru-RU" sz="2400" b="1" dirty="0"/>
          </a:p>
        </p:txBody>
      </p:sp>
      <p:sp>
        <p:nvSpPr>
          <p:cNvPr id="4" name="TextBox 3"/>
          <p:cNvSpPr txBox="1"/>
          <p:nvPr/>
        </p:nvSpPr>
        <p:spPr>
          <a:xfrm>
            <a:off x="322728" y="1068038"/>
            <a:ext cx="6927925" cy="2246769"/>
          </a:xfrm>
          <a:prstGeom prst="rect">
            <a:avLst/>
          </a:prstGeom>
          <a:noFill/>
        </p:spPr>
        <p:txBody>
          <a:bodyPr wrap="square" rtlCol="0">
            <a:spAutoFit/>
          </a:bodyPr>
          <a:lstStyle/>
          <a:p>
            <a:r>
              <a:rPr lang="ru-RU" sz="2000" dirty="0" smtClean="0"/>
              <a:t>Влияние загрязнений на здоровье человека очень велико. Наиболее уязвимые слои населения – </a:t>
            </a:r>
            <a:r>
              <a:rPr lang="ru-RU" sz="2000" b="1" dirty="0" smtClean="0"/>
              <a:t>это люди преклонного возраста и дети. </a:t>
            </a:r>
          </a:p>
          <a:p>
            <a:endParaRPr lang="ru-RU" sz="2000" dirty="0" smtClean="0"/>
          </a:p>
          <a:p>
            <a:r>
              <a:rPr lang="ru-RU" sz="2000" b="1" u="sng" dirty="0" smtClean="0"/>
              <a:t>Здоровье - </a:t>
            </a:r>
            <a:r>
              <a:rPr lang="ru-RU" sz="2000" dirty="0" smtClean="0"/>
              <a:t> это состояние полного физического, душевного и социального благополучия, а не только отсутствие болезней и физических дефектов. </a:t>
            </a:r>
            <a:endParaRPr lang="ru-RU" sz="2000" dirty="0"/>
          </a:p>
        </p:txBody>
      </p:sp>
      <p:sp>
        <p:nvSpPr>
          <p:cNvPr id="5" name="TextBox 4"/>
          <p:cNvSpPr txBox="1"/>
          <p:nvPr/>
        </p:nvSpPr>
        <p:spPr>
          <a:xfrm>
            <a:off x="322729" y="3474719"/>
            <a:ext cx="5959735" cy="2862322"/>
          </a:xfrm>
          <a:prstGeom prst="rect">
            <a:avLst/>
          </a:prstGeom>
          <a:noFill/>
        </p:spPr>
        <p:txBody>
          <a:bodyPr wrap="square" rtlCol="0">
            <a:spAutoFit/>
          </a:bodyPr>
          <a:lstStyle/>
          <a:p>
            <a:r>
              <a:rPr lang="ru-RU" sz="2000" b="1" u="sng" dirty="0" smtClean="0"/>
              <a:t>Загрязнение окружающей среды может вызвать такие заболевания как</a:t>
            </a:r>
            <a:r>
              <a:rPr lang="ru-RU" sz="2000" b="1" dirty="0" smtClean="0"/>
              <a:t>:</a:t>
            </a:r>
          </a:p>
          <a:p>
            <a:r>
              <a:rPr lang="ru-RU" sz="2000" dirty="0"/>
              <a:t> </a:t>
            </a:r>
            <a:r>
              <a:rPr lang="ru-RU" sz="2000" dirty="0" smtClean="0"/>
              <a:t> </a:t>
            </a:r>
            <a:r>
              <a:rPr lang="ru-RU" sz="2000" i="1" dirty="0" smtClean="0"/>
              <a:t>- Аллергия;</a:t>
            </a:r>
          </a:p>
          <a:p>
            <a:r>
              <a:rPr lang="ru-RU" sz="2000" i="1" dirty="0"/>
              <a:t> </a:t>
            </a:r>
            <a:r>
              <a:rPr lang="ru-RU" sz="2000" i="1" dirty="0" smtClean="0"/>
              <a:t> - Заболевание органов дыхания;</a:t>
            </a:r>
          </a:p>
          <a:p>
            <a:r>
              <a:rPr lang="ru-RU" sz="2000" i="1" dirty="0"/>
              <a:t> </a:t>
            </a:r>
            <a:r>
              <a:rPr lang="ru-RU" sz="2000" i="1" dirty="0" smtClean="0"/>
              <a:t> - Заболевания почек и печени;</a:t>
            </a:r>
          </a:p>
          <a:p>
            <a:r>
              <a:rPr lang="ru-RU" sz="2000" i="1" dirty="0"/>
              <a:t> </a:t>
            </a:r>
            <a:r>
              <a:rPr lang="ru-RU" sz="2000" i="1" dirty="0" smtClean="0"/>
              <a:t> - Заболевание органов пищеварения ;</a:t>
            </a:r>
          </a:p>
          <a:p>
            <a:r>
              <a:rPr lang="ru-RU" sz="2000" i="1" dirty="0"/>
              <a:t> </a:t>
            </a:r>
            <a:r>
              <a:rPr lang="ru-RU" sz="2000" i="1" dirty="0" smtClean="0"/>
              <a:t> - Инфекционные патологии;</a:t>
            </a:r>
          </a:p>
          <a:p>
            <a:r>
              <a:rPr lang="ru-RU" sz="2000" i="1" dirty="0"/>
              <a:t> </a:t>
            </a:r>
            <a:r>
              <a:rPr lang="ru-RU" sz="2000" i="1" dirty="0" smtClean="0"/>
              <a:t> - Онкология;</a:t>
            </a:r>
            <a:br>
              <a:rPr lang="ru-RU" sz="2000" i="1" dirty="0" smtClean="0"/>
            </a:br>
            <a:r>
              <a:rPr lang="ru-RU" sz="2000" i="1" dirty="0" smtClean="0"/>
              <a:t>  - Сердечно-сосудистые заболевания</a:t>
            </a:r>
            <a:r>
              <a:rPr lang="ru-RU" sz="2000" dirty="0" smtClean="0"/>
              <a:t>.</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0653" y="1696461"/>
            <a:ext cx="4593516" cy="4510701"/>
          </a:xfrm>
          <a:prstGeom prst="rect">
            <a:avLst/>
          </a:prstGeom>
        </p:spPr>
      </p:pic>
    </p:spTree>
    <p:extLst>
      <p:ext uri="{BB962C8B-B14F-4D97-AF65-F5344CB8AC3E}">
        <p14:creationId xmlns:p14="http://schemas.microsoft.com/office/powerpoint/2010/main" val="2820959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1861072" y="204395"/>
            <a:ext cx="9036424" cy="461665"/>
          </a:xfrm>
          <a:prstGeom prst="rect">
            <a:avLst/>
          </a:prstGeom>
          <a:noFill/>
        </p:spPr>
        <p:txBody>
          <a:bodyPr wrap="square" rtlCol="0">
            <a:spAutoFit/>
          </a:bodyPr>
          <a:lstStyle/>
          <a:p>
            <a:r>
              <a:rPr lang="ru-RU" sz="2400" b="1" dirty="0" smtClean="0"/>
              <a:t>1.4. Способы решения проблем загрязнения окружающей среды </a:t>
            </a:r>
            <a:endParaRPr lang="ru-RU" sz="2400" b="1" dirty="0"/>
          </a:p>
        </p:txBody>
      </p:sp>
      <p:sp>
        <p:nvSpPr>
          <p:cNvPr id="3" name="Прямоугольник 2"/>
          <p:cNvSpPr/>
          <p:nvPr/>
        </p:nvSpPr>
        <p:spPr>
          <a:xfrm>
            <a:off x="668766" y="1060221"/>
            <a:ext cx="11421034" cy="646331"/>
          </a:xfrm>
          <a:prstGeom prst="rect">
            <a:avLst/>
          </a:prstGeom>
        </p:spPr>
        <p:txBody>
          <a:bodyPr wrap="square">
            <a:spAutoFit/>
          </a:bodyPr>
          <a:lstStyle/>
          <a:p>
            <a:r>
              <a:rPr lang="ru-RU" dirty="0" smtClean="0"/>
              <a:t>В настоящее время, в мире существует огромное количество проблем, связанных с экологией, а загрязнение окружающей среды – самая распространённая и актуальная.</a:t>
            </a:r>
            <a:endParaRPr lang="ru-RU" dirty="0"/>
          </a:p>
        </p:txBody>
      </p:sp>
      <p:sp>
        <p:nvSpPr>
          <p:cNvPr id="4" name="Прямоугольник 3"/>
          <p:cNvSpPr/>
          <p:nvPr/>
        </p:nvSpPr>
        <p:spPr>
          <a:xfrm>
            <a:off x="548640" y="1847316"/>
            <a:ext cx="11541160" cy="3693319"/>
          </a:xfrm>
          <a:prstGeom prst="rect">
            <a:avLst/>
          </a:prstGeom>
        </p:spPr>
        <p:txBody>
          <a:bodyPr wrap="square">
            <a:spAutoFit/>
          </a:bodyPr>
          <a:lstStyle/>
          <a:p>
            <a:r>
              <a:rPr lang="ru-RU" b="1" u="sng" dirty="0" smtClean="0"/>
              <a:t>Основные способы решения проблем загрязнения окружающей среды</a:t>
            </a:r>
            <a:r>
              <a:rPr lang="ru-RU" dirty="0" smtClean="0"/>
              <a:t>:</a:t>
            </a:r>
          </a:p>
          <a:p>
            <a:r>
              <a:rPr lang="ru-RU" dirty="0"/>
              <a:t> </a:t>
            </a:r>
            <a:r>
              <a:rPr lang="ru-RU" dirty="0" smtClean="0"/>
              <a:t> - </a:t>
            </a:r>
            <a:r>
              <a:rPr lang="ru-RU" i="1" dirty="0" smtClean="0"/>
              <a:t>Образование и осознанность граждан, ведение экологического воспитания в школах </a:t>
            </a:r>
            <a:r>
              <a:rPr lang="ru-RU" dirty="0" smtClean="0"/>
              <a:t>(экологическая грамотность) - самый эффективный способ решения проблем;</a:t>
            </a:r>
          </a:p>
          <a:p>
            <a:r>
              <a:rPr lang="ru-RU" dirty="0"/>
              <a:t> </a:t>
            </a:r>
            <a:r>
              <a:rPr lang="ru-RU" dirty="0" smtClean="0"/>
              <a:t> - </a:t>
            </a:r>
            <a:r>
              <a:rPr lang="ru-RU" i="1" dirty="0" smtClean="0"/>
              <a:t>Внедрение современных технологий, </a:t>
            </a:r>
            <a:r>
              <a:rPr lang="ru-RU" dirty="0" smtClean="0"/>
              <a:t>которые позволят снизить выбросы вредных веществ в атмосферу, установка эффективных систем очистки и использование экологически чистого топлива;</a:t>
            </a:r>
          </a:p>
          <a:p>
            <a:r>
              <a:rPr lang="ru-RU" dirty="0"/>
              <a:t> </a:t>
            </a:r>
            <a:r>
              <a:rPr lang="ru-RU" dirty="0" smtClean="0"/>
              <a:t> - </a:t>
            </a:r>
            <a:r>
              <a:rPr lang="ru-RU" i="1" dirty="0" smtClean="0"/>
              <a:t>Восстановление и защита систем «лёгких» планеты </a:t>
            </a:r>
            <a:r>
              <a:rPr lang="ru-RU" dirty="0" smtClean="0"/>
              <a:t>– лесов, создание зон зелёных насаждений вдоль дорог (одно дерево за год поглощает объём выхлопных газов, выделяемых автотранспортом за 25 тыс. км. пробега);</a:t>
            </a:r>
          </a:p>
          <a:p>
            <a:r>
              <a:rPr lang="ru-RU" dirty="0"/>
              <a:t> </a:t>
            </a:r>
            <a:r>
              <a:rPr lang="ru-RU" dirty="0" smtClean="0"/>
              <a:t> - </a:t>
            </a:r>
            <a:r>
              <a:rPr lang="ru-RU" i="1" dirty="0" smtClean="0"/>
              <a:t>Поддержка и развитие системы раздельного сбора отходов</a:t>
            </a:r>
            <a:r>
              <a:rPr lang="ru-RU" dirty="0" smtClean="0"/>
              <a:t>, внедрение современных технологий их переработки и утилизации; </a:t>
            </a:r>
          </a:p>
          <a:p>
            <a:r>
              <a:rPr lang="ru-RU" dirty="0"/>
              <a:t> </a:t>
            </a:r>
            <a:r>
              <a:rPr lang="ru-RU" dirty="0" smtClean="0"/>
              <a:t> - Необходим </a:t>
            </a:r>
            <a:r>
              <a:rPr lang="ru-RU" i="1" dirty="0" smtClean="0"/>
              <a:t>контроль над внесением </a:t>
            </a:r>
            <a:r>
              <a:rPr lang="ru-RU" dirty="0" smtClean="0"/>
              <a:t>органических, минеральных удобрений, химических средств защиты растений;</a:t>
            </a:r>
          </a:p>
          <a:p>
            <a:r>
              <a:rPr lang="ru-RU" dirty="0"/>
              <a:t> </a:t>
            </a:r>
            <a:r>
              <a:rPr lang="ru-RU" dirty="0" smtClean="0"/>
              <a:t> - Усилить меры </a:t>
            </a:r>
            <a:r>
              <a:rPr lang="ru-RU" i="1" dirty="0" smtClean="0"/>
              <a:t>уголовной и административной ответственности </a:t>
            </a:r>
            <a:r>
              <a:rPr lang="ru-RU" dirty="0" smtClean="0"/>
              <a:t>за несанкционированные свалки бытовых отходов, пожаров и захламление лесных массивов.</a:t>
            </a:r>
            <a:endParaRPr lang="ru-RU" dirty="0"/>
          </a:p>
        </p:txBody>
      </p:sp>
    </p:spTree>
    <p:extLst>
      <p:ext uri="{BB962C8B-B14F-4D97-AF65-F5344CB8AC3E}">
        <p14:creationId xmlns:p14="http://schemas.microsoft.com/office/powerpoint/2010/main" val="957894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4012602" y="247425"/>
            <a:ext cx="4346090" cy="461665"/>
          </a:xfrm>
          <a:prstGeom prst="rect">
            <a:avLst/>
          </a:prstGeom>
          <a:noFill/>
        </p:spPr>
        <p:txBody>
          <a:bodyPr wrap="square" rtlCol="0">
            <a:spAutoFit/>
          </a:bodyPr>
          <a:lstStyle/>
          <a:p>
            <a:r>
              <a:rPr lang="ru-RU" sz="2400" b="1" dirty="0" smtClean="0"/>
              <a:t>2.1. Социологический опрос </a:t>
            </a:r>
            <a:endParaRPr lang="ru-RU" sz="2400" b="1" dirty="0"/>
          </a:p>
        </p:txBody>
      </p:sp>
      <p:sp>
        <p:nvSpPr>
          <p:cNvPr id="5" name="Прямоугольник 4"/>
          <p:cNvSpPr/>
          <p:nvPr/>
        </p:nvSpPr>
        <p:spPr>
          <a:xfrm>
            <a:off x="405227" y="1298593"/>
            <a:ext cx="4736928" cy="4401205"/>
          </a:xfrm>
          <a:prstGeom prst="rect">
            <a:avLst/>
          </a:prstGeom>
        </p:spPr>
        <p:txBody>
          <a:bodyPr wrap="square">
            <a:spAutoFit/>
          </a:bodyPr>
          <a:lstStyle/>
          <a:p>
            <a:pPr algn="just"/>
            <a:r>
              <a:rPr lang="ru-RU" sz="2000" dirty="0" smtClean="0"/>
              <a:t>    На основании проанализированных данных социологического опроса, я могу сделать </a:t>
            </a:r>
            <a:r>
              <a:rPr lang="ru-RU" sz="2000" b="1" i="1" dirty="0" smtClean="0"/>
              <a:t>вывод</a:t>
            </a:r>
            <a:r>
              <a:rPr lang="ru-RU" sz="2000" dirty="0" smtClean="0"/>
              <a:t> о том, что большая часть опрошенных имеют представление о здоровье человека, об окружающей среде, но мало кто задумывается               </a:t>
            </a:r>
            <a:r>
              <a:rPr lang="ru-RU" sz="2000" b="1" i="1" dirty="0" smtClean="0"/>
              <a:t>о</a:t>
            </a:r>
            <a:r>
              <a:rPr lang="ru-RU" sz="2000" dirty="0" smtClean="0"/>
              <a:t> </a:t>
            </a:r>
            <a:r>
              <a:rPr lang="ru-RU" sz="2000" b="1" i="1" dirty="0" smtClean="0"/>
              <a:t>влиянии её состояния на здоровье человека.</a:t>
            </a:r>
            <a:r>
              <a:rPr lang="ru-RU" sz="2000" dirty="0" smtClean="0"/>
              <a:t> Поэтому необходимо проводить </a:t>
            </a:r>
            <a:r>
              <a:rPr lang="ru-RU" sz="2000" b="1" i="1" dirty="0" smtClean="0"/>
              <a:t>разъяснительную работу</a:t>
            </a:r>
            <a:r>
              <a:rPr lang="ru-RU" sz="2000" dirty="0" smtClean="0"/>
              <a:t>, направленную на повышение экологической грамотности, </a:t>
            </a:r>
            <a:r>
              <a:rPr lang="ru-RU" sz="2000" b="1" i="1" dirty="0" smtClean="0"/>
              <a:t>привлекать людей к участию</a:t>
            </a:r>
            <a:r>
              <a:rPr lang="ru-RU" sz="2000" dirty="0" smtClean="0"/>
              <a:t> к различным экологическим акциям (к примеру </a:t>
            </a:r>
            <a:r>
              <a:rPr lang="ru-RU" sz="2000" b="1" i="1" dirty="0" smtClean="0"/>
              <a:t>«Сохраним природу вместе»</a:t>
            </a:r>
            <a:r>
              <a:rPr lang="ru-RU" sz="2000" dirty="0" smtClean="0"/>
              <a:t> и другие).</a:t>
            </a:r>
            <a:endParaRPr lang="ru-RU" sz="2000" dirty="0"/>
          </a:p>
        </p:txBody>
      </p:sp>
      <p:pic>
        <p:nvPicPr>
          <p:cNvPr id="6" name="Рисунок 5"/>
          <p:cNvPicPr>
            <a:picLocks noChangeAspect="1"/>
          </p:cNvPicPr>
          <p:nvPr/>
        </p:nvPicPr>
        <p:blipFill>
          <a:blip r:embed="rId2"/>
          <a:stretch>
            <a:fillRect/>
          </a:stretch>
        </p:blipFill>
        <p:spPr>
          <a:xfrm>
            <a:off x="5142155" y="817582"/>
            <a:ext cx="3216537" cy="1667434"/>
          </a:xfrm>
          <a:prstGeom prst="rect">
            <a:avLst/>
          </a:prstGeom>
        </p:spPr>
      </p:pic>
      <p:pic>
        <p:nvPicPr>
          <p:cNvPr id="7" name="Рисунок 6"/>
          <p:cNvPicPr>
            <a:picLocks noChangeAspect="1"/>
          </p:cNvPicPr>
          <p:nvPr/>
        </p:nvPicPr>
        <p:blipFill>
          <a:blip r:embed="rId3"/>
          <a:stretch>
            <a:fillRect/>
          </a:stretch>
        </p:blipFill>
        <p:spPr>
          <a:xfrm>
            <a:off x="8705323" y="75305"/>
            <a:ext cx="2998997" cy="1484553"/>
          </a:xfrm>
          <a:prstGeom prst="rect">
            <a:avLst/>
          </a:prstGeom>
        </p:spPr>
      </p:pic>
      <p:pic>
        <p:nvPicPr>
          <p:cNvPr id="8" name="Рисунок 7"/>
          <p:cNvPicPr>
            <a:picLocks noChangeAspect="1"/>
          </p:cNvPicPr>
          <p:nvPr/>
        </p:nvPicPr>
        <p:blipFill>
          <a:blip r:embed="rId4"/>
          <a:stretch>
            <a:fillRect/>
          </a:stretch>
        </p:blipFill>
        <p:spPr>
          <a:xfrm>
            <a:off x="5142155" y="2593508"/>
            <a:ext cx="3087445" cy="1913946"/>
          </a:xfrm>
          <a:prstGeom prst="rect">
            <a:avLst/>
          </a:prstGeom>
        </p:spPr>
      </p:pic>
      <p:pic>
        <p:nvPicPr>
          <p:cNvPr id="9" name="Рисунок 8"/>
          <p:cNvPicPr>
            <a:picLocks noChangeAspect="1"/>
          </p:cNvPicPr>
          <p:nvPr/>
        </p:nvPicPr>
        <p:blipFill>
          <a:blip r:embed="rId5"/>
          <a:stretch>
            <a:fillRect/>
          </a:stretch>
        </p:blipFill>
        <p:spPr>
          <a:xfrm>
            <a:off x="8705323" y="1662514"/>
            <a:ext cx="2998997" cy="1645004"/>
          </a:xfrm>
          <a:prstGeom prst="rect">
            <a:avLst/>
          </a:prstGeom>
        </p:spPr>
      </p:pic>
      <p:pic>
        <p:nvPicPr>
          <p:cNvPr id="10" name="Рисунок 9"/>
          <p:cNvPicPr>
            <a:picLocks noChangeAspect="1"/>
          </p:cNvPicPr>
          <p:nvPr/>
        </p:nvPicPr>
        <p:blipFill>
          <a:blip r:embed="rId6"/>
          <a:stretch>
            <a:fillRect/>
          </a:stretch>
        </p:blipFill>
        <p:spPr>
          <a:xfrm>
            <a:off x="5142155" y="4611050"/>
            <a:ext cx="2888538" cy="1904162"/>
          </a:xfrm>
          <a:prstGeom prst="rect">
            <a:avLst/>
          </a:prstGeom>
        </p:spPr>
      </p:pic>
      <p:pic>
        <p:nvPicPr>
          <p:cNvPr id="11" name="Рисунок 10"/>
          <p:cNvPicPr>
            <a:picLocks noChangeAspect="1"/>
          </p:cNvPicPr>
          <p:nvPr/>
        </p:nvPicPr>
        <p:blipFill>
          <a:blip r:embed="rId7"/>
          <a:stretch>
            <a:fillRect/>
          </a:stretch>
        </p:blipFill>
        <p:spPr>
          <a:xfrm>
            <a:off x="8648245" y="3324112"/>
            <a:ext cx="3109754" cy="1591216"/>
          </a:xfrm>
          <a:prstGeom prst="rect">
            <a:avLst/>
          </a:prstGeom>
        </p:spPr>
      </p:pic>
      <p:pic>
        <p:nvPicPr>
          <p:cNvPr id="12" name="Рисунок 11"/>
          <p:cNvPicPr>
            <a:picLocks noChangeAspect="1"/>
          </p:cNvPicPr>
          <p:nvPr/>
        </p:nvPicPr>
        <p:blipFill>
          <a:blip r:embed="rId8"/>
          <a:stretch>
            <a:fillRect/>
          </a:stretch>
        </p:blipFill>
        <p:spPr>
          <a:xfrm>
            <a:off x="8648245" y="4931922"/>
            <a:ext cx="3240638" cy="1770092"/>
          </a:xfrm>
          <a:prstGeom prst="rect">
            <a:avLst/>
          </a:prstGeom>
        </p:spPr>
      </p:pic>
    </p:spTree>
    <p:extLst>
      <p:ext uri="{BB962C8B-B14F-4D97-AF65-F5344CB8AC3E}">
        <p14:creationId xmlns:p14="http://schemas.microsoft.com/office/powerpoint/2010/main" val="2733282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2936837" y="139849"/>
            <a:ext cx="6723530" cy="830997"/>
          </a:xfrm>
          <a:prstGeom prst="rect">
            <a:avLst/>
          </a:prstGeom>
          <a:noFill/>
        </p:spPr>
        <p:txBody>
          <a:bodyPr wrap="square" rtlCol="0">
            <a:spAutoFit/>
          </a:bodyPr>
          <a:lstStyle/>
          <a:p>
            <a:pPr algn="ctr"/>
            <a:r>
              <a:rPr lang="ru-RU" sz="2400" b="1" dirty="0" smtClean="0"/>
              <a:t>2.2. Анализ состояния экологии в городе Туапсе и её влияние на здоровье людей </a:t>
            </a:r>
            <a:endParaRPr lang="ru-RU" sz="2400" b="1" dirty="0"/>
          </a:p>
        </p:txBody>
      </p:sp>
      <p:sp>
        <p:nvSpPr>
          <p:cNvPr id="3" name="Прямоугольник 2"/>
          <p:cNvSpPr/>
          <p:nvPr/>
        </p:nvSpPr>
        <p:spPr>
          <a:xfrm>
            <a:off x="584498" y="1266278"/>
            <a:ext cx="7139493" cy="646331"/>
          </a:xfrm>
          <a:prstGeom prst="rect">
            <a:avLst/>
          </a:prstGeom>
        </p:spPr>
        <p:txBody>
          <a:bodyPr wrap="square">
            <a:spAutoFit/>
          </a:bodyPr>
          <a:lstStyle/>
          <a:p>
            <a:r>
              <a:rPr lang="ru-RU" dirty="0" smtClean="0"/>
              <a:t>   </a:t>
            </a:r>
            <a:r>
              <a:rPr lang="ru-RU" b="1" dirty="0" smtClean="0"/>
              <a:t>Крупные предприятия, </a:t>
            </a:r>
            <a:r>
              <a:rPr lang="ru-RU" dirty="0" smtClean="0"/>
              <a:t>хозяйственная деятельность которых негативно влияет на окружающую среду и здоровье людей:</a:t>
            </a:r>
            <a:endParaRPr lang="ru-RU" dirty="0"/>
          </a:p>
        </p:txBody>
      </p:sp>
      <p:sp>
        <p:nvSpPr>
          <p:cNvPr id="4" name="Прямоугольник 3"/>
          <p:cNvSpPr/>
          <p:nvPr/>
        </p:nvSpPr>
        <p:spPr>
          <a:xfrm>
            <a:off x="584497" y="2007247"/>
            <a:ext cx="7139493" cy="2308324"/>
          </a:xfrm>
          <a:prstGeom prst="rect">
            <a:avLst/>
          </a:prstGeom>
        </p:spPr>
        <p:txBody>
          <a:bodyPr wrap="square">
            <a:spAutoFit/>
          </a:bodyPr>
          <a:lstStyle/>
          <a:p>
            <a:r>
              <a:rPr lang="ru-RU" dirty="0"/>
              <a:t> </a:t>
            </a:r>
            <a:r>
              <a:rPr lang="ru-RU" dirty="0" smtClean="0"/>
              <a:t> - ОАО «НК «Роснефть — Туапсинский НПЗ», ОАО «НК «Роснефть — Туапсенефтепродукт», НПС «Заречье» АО «</a:t>
            </a:r>
            <a:r>
              <a:rPr lang="ru-RU" dirty="0" err="1" smtClean="0"/>
              <a:t>Черномортранснефть</a:t>
            </a:r>
            <a:r>
              <a:rPr lang="ru-RU" dirty="0" smtClean="0"/>
              <a:t>»  (переработка, хранение и транспортировка (перевалка) нефти и нефтепродуктов);</a:t>
            </a:r>
          </a:p>
          <a:p>
            <a:r>
              <a:rPr lang="ru-RU" dirty="0"/>
              <a:t> </a:t>
            </a:r>
            <a:r>
              <a:rPr lang="ru-RU" dirty="0" smtClean="0"/>
              <a:t> - ОАО «Туапсинский морской торговый порт»;</a:t>
            </a:r>
          </a:p>
          <a:p>
            <a:r>
              <a:rPr lang="ru-RU" dirty="0"/>
              <a:t> </a:t>
            </a:r>
            <a:r>
              <a:rPr lang="ru-RU" dirty="0" smtClean="0"/>
              <a:t> - ООО «Туапсинский балкерный терминал» - дочернее предприятие международной компании «</a:t>
            </a:r>
            <a:r>
              <a:rPr lang="ru-RU" dirty="0" err="1" smtClean="0"/>
              <a:t>Еврохим</a:t>
            </a:r>
            <a:r>
              <a:rPr lang="ru-RU" dirty="0" smtClean="0"/>
              <a:t>» (хранение и перевалки минеральных удобрений).</a:t>
            </a:r>
            <a:endParaRPr lang="ru-RU" dirty="0"/>
          </a:p>
        </p:txBody>
      </p:sp>
      <p:sp>
        <p:nvSpPr>
          <p:cNvPr id="5" name="Прямоугольник 4"/>
          <p:cNvSpPr/>
          <p:nvPr/>
        </p:nvSpPr>
        <p:spPr>
          <a:xfrm>
            <a:off x="584497" y="4410209"/>
            <a:ext cx="7634343" cy="1477328"/>
          </a:xfrm>
          <a:prstGeom prst="rect">
            <a:avLst/>
          </a:prstGeom>
        </p:spPr>
        <p:txBody>
          <a:bodyPr wrap="square">
            <a:spAutoFit/>
          </a:bodyPr>
          <a:lstStyle/>
          <a:p>
            <a:r>
              <a:rPr lang="ru-RU" dirty="0" smtClean="0"/>
              <a:t>  В городе Туапсе показатели заболевания населения, превышают средне краевые по: </a:t>
            </a:r>
            <a:r>
              <a:rPr lang="ru-RU" b="1" i="1" dirty="0" smtClean="0"/>
              <a:t>заболеваниям органов дыхания (астма, бронхо-лёгочные), заболеваниям детей анемиями, заболеваниям желудочно- кишечного тракта, заболеваниям почек (мочекаменная болезнь), онкологическим заболеваниям, сердечно-сосудистым заболеваниям</a:t>
            </a:r>
            <a:r>
              <a:rPr lang="ru-RU" dirty="0" smtClean="0"/>
              <a:t>. </a:t>
            </a:r>
            <a:endParaRPr lang="ru-RU"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3487" y="1246517"/>
            <a:ext cx="3750833" cy="2460546"/>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4217" y="4002299"/>
            <a:ext cx="3902464" cy="2293147"/>
          </a:xfrm>
          <a:prstGeom prst="rect">
            <a:avLst/>
          </a:prstGeom>
        </p:spPr>
      </p:pic>
    </p:spTree>
    <p:extLst>
      <p:ext uri="{BB962C8B-B14F-4D97-AF65-F5344CB8AC3E}">
        <p14:creationId xmlns:p14="http://schemas.microsoft.com/office/powerpoint/2010/main" val="3930830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14000">
              <a:schemeClr val="accent1">
                <a:lumMod val="5000"/>
                <a:lumOff val="95000"/>
              </a:schemeClr>
            </a:gs>
            <a:gs pos="87000">
              <a:srgbClr val="AFABAB"/>
            </a:gs>
            <a:gs pos="70000">
              <a:schemeClr val="bg2">
                <a:lumMod val="75000"/>
              </a:schemeClr>
            </a:gs>
            <a:gs pos="100000">
              <a:schemeClr val="bg2">
                <a:lumMod val="75000"/>
              </a:schemeClr>
            </a:gs>
            <a:gs pos="100000">
              <a:schemeClr val="bg2">
                <a:lumMod val="7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p:cNvSpPr txBox="1"/>
          <p:nvPr/>
        </p:nvSpPr>
        <p:spPr>
          <a:xfrm>
            <a:off x="2162287" y="150607"/>
            <a:ext cx="8283388" cy="830997"/>
          </a:xfrm>
          <a:prstGeom prst="rect">
            <a:avLst/>
          </a:prstGeom>
          <a:noFill/>
        </p:spPr>
        <p:txBody>
          <a:bodyPr wrap="square" rtlCol="0">
            <a:spAutoFit/>
          </a:bodyPr>
          <a:lstStyle/>
          <a:p>
            <a:pPr algn="ctr"/>
            <a:r>
              <a:rPr lang="ru-RU" sz="2400" b="1" dirty="0" smtClean="0"/>
              <a:t>2.3. Создание буклета с рекомендациями по улучшению экологической обстановки </a:t>
            </a:r>
            <a:endParaRPr lang="ru-RU" sz="2400" b="1"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1177" y="1262935"/>
            <a:ext cx="3434219" cy="2652935"/>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5339" y="4053598"/>
            <a:ext cx="3258125" cy="2516901"/>
          </a:xfrm>
          <a:prstGeom prst="rect">
            <a:avLst/>
          </a:prstGeom>
        </p:spPr>
      </p:pic>
      <p:sp>
        <p:nvSpPr>
          <p:cNvPr id="5" name="Прямоугольник 4"/>
          <p:cNvSpPr/>
          <p:nvPr/>
        </p:nvSpPr>
        <p:spPr>
          <a:xfrm>
            <a:off x="569979" y="2129240"/>
            <a:ext cx="5228391" cy="2862322"/>
          </a:xfrm>
          <a:prstGeom prst="rect">
            <a:avLst/>
          </a:prstGeom>
        </p:spPr>
        <p:txBody>
          <a:bodyPr wrap="square">
            <a:spAutoFit/>
          </a:bodyPr>
          <a:lstStyle/>
          <a:p>
            <a:pPr algn="just"/>
            <a:r>
              <a:rPr lang="ru-RU" sz="2000" dirty="0" smtClean="0"/>
              <a:t> Социологический опрос показал, что экологическая грамотность населения не только в городе Туапсе, но и по всей стране, находится на низком уровне. Поэтому, в ходе выполнения практической части проекта я сделала вывод о </a:t>
            </a:r>
            <a:r>
              <a:rPr lang="ru-RU" sz="2000" dirty="0" err="1" smtClean="0"/>
              <a:t>ттом</a:t>
            </a:r>
            <a:r>
              <a:rPr lang="ru-RU" sz="2000" dirty="0" smtClean="0"/>
              <a:t>, что необходимо вести просветительскую работу. На основании этого мною разработан </a:t>
            </a:r>
            <a:r>
              <a:rPr lang="ru-RU" sz="2000" b="1" i="1" dirty="0" smtClean="0"/>
              <a:t>буклет «Окружающая среда и влияние её на здоровье человека». </a:t>
            </a:r>
            <a:endParaRPr lang="ru-RU" sz="2000" b="1" i="1" dirty="0"/>
          </a:p>
        </p:txBody>
      </p:sp>
    </p:spTree>
    <p:extLst>
      <p:ext uri="{BB962C8B-B14F-4D97-AF65-F5344CB8AC3E}">
        <p14:creationId xmlns:p14="http://schemas.microsoft.com/office/powerpoint/2010/main" val="3772397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TotalTime>
  <Words>1249</Words>
  <Application>Microsoft Office PowerPoint</Application>
  <PresentationFormat>Широкоэкранный</PresentationFormat>
  <Paragraphs>78</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Дом</dc:creator>
  <cp:lastModifiedBy>Дом</cp:lastModifiedBy>
  <cp:revision>25</cp:revision>
  <dcterms:created xsi:type="dcterms:W3CDTF">2025-03-30T16:40:55Z</dcterms:created>
  <dcterms:modified xsi:type="dcterms:W3CDTF">2025-03-31T13:31:21Z</dcterms:modified>
</cp:coreProperties>
</file>