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BFB07F-2268-4FE7-902E-5E2DD470C390}" v="71" dt="2025-04-24T13:12:43.625"/>
    <p1510:client id="{8957763E-04C7-480B-8E01-8C18DAC08E7C}" v="78" dt="2025-04-24T13:00:02.678"/>
    <p1510:client id="{B5A496C6-D8EE-4379-86FB-C5B749BA4E33}" v="8" dt="2025-04-25T03:50:31.189"/>
    <p1510:client id="{414E73A3-EF97-4D86-9B88-A0B26AFC5B84}" v="254" dt="2025-04-24T13:57:04.414"/>
    <p1510:client id="{868EFB3A-3386-4B71-BCBB-FFD942EC78EE}" v="326" dt="2025-04-24T14:52:42.419"/>
    <p1510:client id="{C146FEB4-43E3-426E-A3D9-F39A295CABDE}" v="3" dt="2025-04-25T03:39:33.4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4/25/2025</a:t>
            </a:fld>
            <a:endParaRPr lang="en-US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25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4/25/2025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2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04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4/25/2025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2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4/25/2025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6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4/25/2025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8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4/25/2025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927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4/25/2025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50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4/25/2025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32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4/25/2025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9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4/25/2025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0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54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7" r:id="rId6"/>
    <p:sldLayoutId id="2147483663" r:id="rId7"/>
    <p:sldLayoutId id="2147483664" r:id="rId8"/>
    <p:sldLayoutId id="2147483665" r:id="rId9"/>
    <p:sldLayoutId id="2147483666" r:id="rId10"/>
    <p:sldLayoutId id="2147483668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txt.ru/node/1381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txt.ru/node/12782" TargetMode="Externa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30" name="Picture 3">
            <a:extLst>
              <a:ext uri="{FF2B5EF4-FFF2-40B4-BE49-F238E27FC236}">
                <a16:creationId xmlns:a16="http://schemas.microsoft.com/office/drawing/2014/main" id="{8863EA11-0B16-2F10-E9AD-CCC1E11D8D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88" b="6088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sp>
        <p:nvSpPr>
          <p:cNvPr id="31" name="Freeform: Shape 10">
            <a:extLst>
              <a:ext uri="{FF2B5EF4-FFF2-40B4-BE49-F238E27FC236}">
                <a16:creationId xmlns:a16="http://schemas.microsoft.com/office/drawing/2014/main" id="{391F8D69-709A-4575-A393-B4C26481A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966083" y="0"/>
            <a:ext cx="9841377" cy="6858000"/>
          </a:xfrm>
          <a:custGeom>
            <a:avLst/>
            <a:gdLst>
              <a:gd name="connsiteX0" fmla="*/ 8218354 w 9841377"/>
              <a:gd name="connsiteY0" fmla="*/ 0 h 6858000"/>
              <a:gd name="connsiteX1" fmla="*/ 5551962 w 9841377"/>
              <a:gd name="connsiteY1" fmla="*/ 0 h 6858000"/>
              <a:gd name="connsiteX2" fmla="*/ 5482342 w 9841377"/>
              <a:gd name="connsiteY2" fmla="*/ 0 h 6858000"/>
              <a:gd name="connsiteX3" fmla="*/ 4359035 w 9841377"/>
              <a:gd name="connsiteY3" fmla="*/ 0 h 6858000"/>
              <a:gd name="connsiteX4" fmla="*/ 4289415 w 9841377"/>
              <a:gd name="connsiteY4" fmla="*/ 0 h 6858000"/>
              <a:gd name="connsiteX5" fmla="*/ 1623023 w 9841377"/>
              <a:gd name="connsiteY5" fmla="*/ 0 h 6858000"/>
              <a:gd name="connsiteX6" fmla="*/ 1600899 w 9841377"/>
              <a:gd name="connsiteY6" fmla="*/ 14997 h 6858000"/>
              <a:gd name="connsiteX7" fmla="*/ 0 w 9841377"/>
              <a:gd name="connsiteY7" fmla="*/ 3621656 h 6858000"/>
              <a:gd name="connsiteX8" fmla="*/ 1874350 w 9841377"/>
              <a:gd name="connsiteY8" fmla="*/ 6374814 h 6858000"/>
              <a:gd name="connsiteX9" fmla="*/ 2390998 w 9841377"/>
              <a:gd name="connsiteY9" fmla="*/ 6780599 h 6858000"/>
              <a:gd name="connsiteX10" fmla="*/ 2502754 w 9841377"/>
              <a:gd name="connsiteY10" fmla="*/ 6858000 h 6858000"/>
              <a:gd name="connsiteX11" fmla="*/ 4289415 w 9841377"/>
              <a:gd name="connsiteY11" fmla="*/ 6858000 h 6858000"/>
              <a:gd name="connsiteX12" fmla="*/ 4359035 w 9841377"/>
              <a:gd name="connsiteY12" fmla="*/ 6858000 h 6858000"/>
              <a:gd name="connsiteX13" fmla="*/ 5482342 w 9841377"/>
              <a:gd name="connsiteY13" fmla="*/ 6858000 h 6858000"/>
              <a:gd name="connsiteX14" fmla="*/ 5551962 w 9841377"/>
              <a:gd name="connsiteY14" fmla="*/ 6858000 h 6858000"/>
              <a:gd name="connsiteX15" fmla="*/ 7338623 w 9841377"/>
              <a:gd name="connsiteY15" fmla="*/ 6858000 h 6858000"/>
              <a:gd name="connsiteX16" fmla="*/ 7450379 w 9841377"/>
              <a:gd name="connsiteY16" fmla="*/ 6780599 h 6858000"/>
              <a:gd name="connsiteX17" fmla="*/ 7967027 w 9841377"/>
              <a:gd name="connsiteY17" fmla="*/ 6374814 h 6858000"/>
              <a:gd name="connsiteX18" fmla="*/ 9841377 w 9841377"/>
              <a:gd name="connsiteY18" fmla="*/ 3621656 h 6858000"/>
              <a:gd name="connsiteX19" fmla="*/ 8240478 w 9841377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41377" h="6858000">
                <a:moveTo>
                  <a:pt x="8218354" y="0"/>
                </a:moveTo>
                <a:lnTo>
                  <a:pt x="5551962" y="0"/>
                </a:lnTo>
                <a:lnTo>
                  <a:pt x="5482342" y="0"/>
                </a:lnTo>
                <a:lnTo>
                  <a:pt x="4359035" y="0"/>
                </a:lnTo>
                <a:lnTo>
                  <a:pt x="4289415" y="0"/>
                </a:lnTo>
                <a:lnTo>
                  <a:pt x="1623023" y="0"/>
                </a:lnTo>
                <a:lnTo>
                  <a:pt x="1600899" y="14997"/>
                </a:lnTo>
                <a:cubicBezTo>
                  <a:pt x="573736" y="754641"/>
                  <a:pt x="0" y="2093192"/>
                  <a:pt x="0" y="3621656"/>
                </a:cubicBezTo>
                <a:cubicBezTo>
                  <a:pt x="0" y="4969131"/>
                  <a:pt x="928725" y="5602839"/>
                  <a:pt x="1874350" y="6374814"/>
                </a:cubicBezTo>
                <a:cubicBezTo>
                  <a:pt x="2046553" y="6515397"/>
                  <a:pt x="2217180" y="6653108"/>
                  <a:pt x="2390998" y="6780599"/>
                </a:cubicBezTo>
                <a:lnTo>
                  <a:pt x="2502754" y="6858000"/>
                </a:lnTo>
                <a:lnTo>
                  <a:pt x="4289415" y="6858000"/>
                </a:lnTo>
                <a:lnTo>
                  <a:pt x="4359035" y="6858000"/>
                </a:lnTo>
                <a:lnTo>
                  <a:pt x="5482342" y="6858000"/>
                </a:lnTo>
                <a:lnTo>
                  <a:pt x="5551962" y="6858000"/>
                </a:lnTo>
                <a:lnTo>
                  <a:pt x="7338623" y="6858000"/>
                </a:lnTo>
                <a:lnTo>
                  <a:pt x="7450379" y="6780599"/>
                </a:lnTo>
                <a:cubicBezTo>
                  <a:pt x="7624197" y="6653108"/>
                  <a:pt x="7794824" y="6515397"/>
                  <a:pt x="7967027" y="6374814"/>
                </a:cubicBezTo>
                <a:cubicBezTo>
                  <a:pt x="8912652" y="5602839"/>
                  <a:pt x="9841377" y="4969131"/>
                  <a:pt x="9841377" y="3621656"/>
                </a:cubicBezTo>
                <a:cubicBezTo>
                  <a:pt x="9841377" y="2093192"/>
                  <a:pt x="9267641" y="754641"/>
                  <a:pt x="8240478" y="14997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12">
            <a:extLst>
              <a:ext uri="{FF2B5EF4-FFF2-40B4-BE49-F238E27FC236}">
                <a16:creationId xmlns:a16="http://schemas.microsoft.com/office/drawing/2014/main" id="{C87A50C4-1191-461A-9E09-C8057F2AF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035" y="0"/>
            <a:ext cx="2265453" cy="6858000"/>
          </a:xfrm>
          <a:custGeom>
            <a:avLst/>
            <a:gdLst>
              <a:gd name="connsiteX0" fmla="*/ 1117108 w 2265453"/>
              <a:gd name="connsiteY0" fmla="*/ 0 h 6858000"/>
              <a:gd name="connsiteX1" fmla="*/ 1099628 w 2265453"/>
              <a:gd name="connsiteY1" fmla="*/ 0 h 6858000"/>
              <a:gd name="connsiteX2" fmla="*/ 1175238 w 2265453"/>
              <a:gd name="connsiteY2" fmla="*/ 82371 h 6858000"/>
              <a:gd name="connsiteX3" fmla="*/ 2240276 w 2265453"/>
              <a:gd name="connsiteY3" fmla="*/ 3734791 h 6858000"/>
              <a:gd name="connsiteX4" fmla="*/ 274951 w 2265453"/>
              <a:gd name="connsiteY4" fmla="*/ 6634678 h 6858000"/>
              <a:gd name="connsiteX5" fmla="*/ 12802 w 2265453"/>
              <a:gd name="connsiteY5" fmla="*/ 6848127 h 6858000"/>
              <a:gd name="connsiteX6" fmla="*/ 0 w 2265453"/>
              <a:gd name="connsiteY6" fmla="*/ 6858000 h 6858000"/>
              <a:gd name="connsiteX7" fmla="*/ 19410 w 2265453"/>
              <a:gd name="connsiteY7" fmla="*/ 6858000 h 6858000"/>
              <a:gd name="connsiteX8" fmla="*/ 31082 w 2265453"/>
              <a:gd name="connsiteY8" fmla="*/ 6848998 h 6858000"/>
              <a:gd name="connsiteX9" fmla="*/ 293230 w 2265453"/>
              <a:gd name="connsiteY9" fmla="*/ 6635549 h 6858000"/>
              <a:gd name="connsiteX10" fmla="*/ 2258555 w 2265453"/>
              <a:gd name="connsiteY10" fmla="*/ 3735662 h 6858000"/>
              <a:gd name="connsiteX11" fmla="*/ 1193518 w 2265453"/>
              <a:gd name="connsiteY11" fmla="*/ 8324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5453" h="6858000">
                <a:moveTo>
                  <a:pt x="1117108" y="0"/>
                </a:moveTo>
                <a:lnTo>
                  <a:pt x="1099628" y="0"/>
                </a:lnTo>
                <a:lnTo>
                  <a:pt x="1175238" y="82371"/>
                </a:lnTo>
                <a:cubicBezTo>
                  <a:pt x="1926546" y="957940"/>
                  <a:pt x="2303836" y="2277119"/>
                  <a:pt x="2240276" y="3734791"/>
                </a:cubicBezTo>
                <a:cubicBezTo>
                  <a:pt x="2176522" y="5196911"/>
                  <a:pt x="1237280" y="5841173"/>
                  <a:pt x="274951" y="6634678"/>
                </a:cubicBezTo>
                <a:cubicBezTo>
                  <a:pt x="187328" y="6706930"/>
                  <a:pt x="100126" y="6778421"/>
                  <a:pt x="12802" y="6848127"/>
                </a:cubicBezTo>
                <a:lnTo>
                  <a:pt x="0" y="6858000"/>
                </a:lnTo>
                <a:lnTo>
                  <a:pt x="19410" y="6858000"/>
                </a:lnTo>
                <a:lnTo>
                  <a:pt x="31082" y="6848998"/>
                </a:lnTo>
                <a:cubicBezTo>
                  <a:pt x="118405" y="6779292"/>
                  <a:pt x="205608" y="6707801"/>
                  <a:pt x="293230" y="6635549"/>
                </a:cubicBezTo>
                <a:cubicBezTo>
                  <a:pt x="1255560" y="5842045"/>
                  <a:pt x="2194802" y="5197782"/>
                  <a:pt x="2258555" y="3735662"/>
                </a:cubicBezTo>
                <a:cubicBezTo>
                  <a:pt x="2322115" y="2277991"/>
                  <a:pt x="1944825" y="958811"/>
                  <a:pt x="1193518" y="832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3" name="Freeform: Shape 14">
            <a:extLst>
              <a:ext uri="{FF2B5EF4-FFF2-40B4-BE49-F238E27FC236}">
                <a16:creationId xmlns:a16="http://schemas.microsoft.com/office/drawing/2014/main" id="{BC87DA9F-8DB2-4D48-8716-A928FBB8A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033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4" name="Freeform: Shape 16">
            <a:extLst>
              <a:ext uri="{FF2B5EF4-FFF2-40B4-BE49-F238E27FC236}">
                <a16:creationId xmlns:a16="http://schemas.microsoft.com/office/drawing/2014/main" id="{195EA065-AC5D-431D-927E-87FF05884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6194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5" name="Freeform: Shape 18">
            <a:extLst>
              <a:ext uri="{FF2B5EF4-FFF2-40B4-BE49-F238E27FC236}">
                <a16:creationId xmlns:a16="http://schemas.microsoft.com/office/drawing/2014/main" id="{46934B3C-D73F-4CD0-95B1-0244D662D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3292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0750" y="334648"/>
            <a:ext cx="7784225" cy="4136958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</a:pPr>
            <a:r>
              <a:rPr lang="ru-RU" sz="1800" dirty="0">
                <a:latin typeface="Times New Roman"/>
                <a:cs typeface="Times New Roman"/>
              </a:rPr>
              <a:t>                      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endParaRPr lang="ru-RU" sz="1800" dirty="0"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endParaRPr lang="ru-RU" sz="1800" dirty="0"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endParaRPr lang="ru-RU" sz="1800" dirty="0"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endParaRPr lang="ru-RU" sz="1800" dirty="0"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r>
              <a:rPr lang="ru-RU" sz="1800" dirty="0">
                <a:latin typeface="Times New Roman"/>
                <a:cs typeface="Times New Roman"/>
              </a:rPr>
              <a:t>Краснодарский край, Туапсинский район, г. Туапсе </a:t>
            </a:r>
            <a:endParaRPr lang="en-US" sz="1800" b="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r>
              <a:rPr lang="ru-RU" sz="1800" dirty="0">
                <a:latin typeface="Times New Roman"/>
                <a:cs typeface="Times New Roman"/>
              </a:rPr>
              <a:t>            МБОУ СОШ N2 </a:t>
            </a:r>
            <a:r>
              <a:rPr lang="ru-RU" sz="1800" dirty="0" err="1">
                <a:latin typeface="Times New Roman"/>
                <a:cs typeface="Times New Roman"/>
              </a:rPr>
              <a:t>им.М.Б.Ляха</a:t>
            </a:r>
            <a:r>
              <a:rPr lang="ru-RU" sz="1800" dirty="0">
                <a:latin typeface="Times New Roman"/>
                <a:cs typeface="Times New Roman"/>
              </a:rPr>
              <a:t> </a:t>
            </a:r>
            <a:endParaRPr lang="en-US" sz="1800" b="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endParaRPr lang="ru-RU" sz="1800" dirty="0"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endParaRPr lang="ru-RU" sz="1800" dirty="0">
              <a:latin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r>
              <a:rPr lang="ru-RU" sz="1800" dirty="0">
                <a:latin typeface="Times New Roman"/>
                <a:cs typeface="Times New Roman"/>
              </a:rPr>
              <a:t>                   Исследовательский проект по предмету </a:t>
            </a:r>
            <a:r>
              <a:rPr lang="ru-RU" sz="1800" dirty="0" err="1">
                <a:latin typeface="Times New Roman"/>
                <a:cs typeface="Times New Roman"/>
              </a:rPr>
              <a:t>биологит</a:t>
            </a:r>
            <a:br>
              <a:rPr lang="ru-RU" sz="1800" dirty="0">
                <a:latin typeface="Times New Roman"/>
                <a:cs typeface="Times New Roman"/>
              </a:rPr>
            </a:br>
            <a:r>
              <a:rPr lang="ru-RU" sz="1800" dirty="0">
                <a:latin typeface="Times New Roman"/>
                <a:cs typeface="Times New Roman"/>
              </a:rPr>
              <a:t>Тема: </a:t>
            </a:r>
            <a:r>
              <a:rPr lang="ru-RU" sz="1800" b="0" dirty="0">
                <a:latin typeface="Times New Roman"/>
                <a:cs typeface="Times New Roman"/>
              </a:rPr>
              <a:t>«микрофлора в организме человека»</a:t>
            </a:r>
            <a:r>
              <a:rPr lang="ru-RU" sz="1800" dirty="0">
                <a:latin typeface="Times New Roman"/>
                <a:cs typeface="Times New Roman"/>
              </a:rPr>
              <a:t>                                           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r>
              <a:rPr lang="ru-RU" sz="1800" dirty="0">
                <a:latin typeface="Times New Roman"/>
                <a:cs typeface="Times New Roman"/>
              </a:rPr>
              <a:t>                             Позднякова Даниила Александровича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</a:pPr>
            <a:r>
              <a:rPr lang="ru-RU" sz="1800" dirty="0">
                <a:latin typeface="Times New Roman"/>
                <a:cs typeface="Times New Roman"/>
              </a:rPr>
              <a:t>                                     Ученик10</a:t>
            </a:r>
            <a:r>
              <a:rPr lang="ru-RU" sz="1800" b="0" dirty="0">
                <a:latin typeface="Times New Roman"/>
                <a:ea typeface="+mj-lt"/>
                <a:cs typeface="+mj-lt"/>
              </a:rPr>
              <a:t>«А»</a:t>
            </a:r>
            <a:r>
              <a:rPr lang="ru-RU" sz="1800" dirty="0">
                <a:latin typeface="Times New Roman"/>
                <a:ea typeface="+mj-lt"/>
                <a:cs typeface="Times New Roman"/>
              </a:rPr>
              <a:t>класса</a:t>
            </a:r>
            <a:r>
              <a:rPr lang="ru-RU" sz="1800" dirty="0">
                <a:latin typeface="Times New Roman"/>
                <a:cs typeface="Times New Roman"/>
              </a:rPr>
              <a:t> </a:t>
            </a:r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375EFE76-EA42-A441-590D-6E3C91EF88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  <a:p>
            <a:endParaRPr lang="ru-RU">
              <a:ea typeface="Meiryo"/>
            </a:endParaRPr>
          </a:p>
          <a:p>
            <a:endParaRPr lang="ru-RU">
              <a:ea typeface="Meiryo"/>
            </a:endParaRPr>
          </a:p>
          <a:p>
            <a:endParaRPr lang="ru-RU">
              <a:ea typeface="Meiryo"/>
            </a:endParaRPr>
          </a:p>
          <a:p>
            <a:endParaRPr lang="ru-RU">
              <a:ea typeface="Meiryo"/>
            </a:endParaRPr>
          </a:p>
          <a:p>
            <a:endParaRPr lang="ru-RU"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C22E8-1EB7-3BD1-F530-27971AFE86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>
                <a:ea typeface="Meiryo"/>
              </a:rPr>
            </a:b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B8C0D3-F0DF-B34F-B4FF-734B683535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177" y="408188"/>
            <a:ext cx="11146252" cy="5877181"/>
          </a:xfrm>
        </p:spPr>
        <p:txBody>
          <a:bodyPr vert="horz" lIns="109728" tIns="109728" rIns="109728" bIns="91440" rtlCol="0" anchor="t">
            <a:noAutofit/>
          </a:bodyPr>
          <a:lstStyle/>
          <a:p>
            <a:pPr algn="just"/>
            <a:r>
              <a:rPr lang="ru-RU" sz="1600">
                <a:solidFill>
                  <a:srgbClr val="262626"/>
                </a:solidFill>
                <a:latin typeface="Times New Roman"/>
                <a:cs typeface="Times New Roman"/>
              </a:rPr>
              <a:t>5.Что такое пробиотики? </a:t>
            </a:r>
            <a:endParaRPr lang="en-US" sz="16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1600">
                <a:solidFill>
                  <a:srgbClr val="262626"/>
                </a:solidFill>
                <a:latin typeface="Times New Roman"/>
                <a:cs typeface="Times New Roman"/>
              </a:rPr>
              <a:t>а) Вещества, способствующие росту полезных бактерий  б) Живые микроорганизмы, которые приносят пользу организму-хозяину  в) Вещества, убивающие вредные бактерии  г) Витамины и минералы</a:t>
            </a:r>
            <a:endParaRPr lang="en-US" sz="16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1600">
                <a:solidFill>
                  <a:srgbClr val="262626"/>
                </a:solidFill>
                <a:latin typeface="Times New Roman"/>
                <a:cs typeface="Times New Roman"/>
              </a:rPr>
              <a:t>6.Что такое пребиотики? </a:t>
            </a:r>
            <a:endParaRPr lang="en-US" sz="16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1600">
                <a:solidFill>
                  <a:srgbClr val="262626"/>
                </a:solidFill>
                <a:latin typeface="Times New Roman"/>
                <a:cs typeface="Times New Roman"/>
              </a:rPr>
              <a:t>а) Живые микроорганизмы, которые приносят пользу организму-хозяину  б) Вещества, способствующие росту полезных бактерий  в) Вещества, убивающие вредные бактерии  г) Витамины и минералы</a:t>
            </a:r>
            <a:endParaRPr lang="en-US" sz="16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1600">
                <a:solidFill>
                  <a:srgbClr val="262626"/>
                </a:solidFill>
                <a:latin typeface="Times New Roman"/>
                <a:cs typeface="Times New Roman"/>
              </a:rPr>
              <a:t>7.Можно ли восстановить микрофлору после приема антибиотиков? </a:t>
            </a:r>
            <a:endParaRPr lang="en-US" sz="16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1600">
                <a:solidFill>
                  <a:srgbClr val="262626"/>
                </a:solidFill>
                <a:latin typeface="Times New Roman"/>
                <a:cs typeface="Times New Roman"/>
              </a:rPr>
              <a:t>а) Да, с помощью пробиотиков и пребиотиков, а также сбалансированного питания б) Нет, микрофлора не восстанавливается в) Да, но только хирургическим путем г) Да, но только с помощью лекарственных препаратов</a:t>
            </a:r>
            <a:endParaRPr lang="en-US" sz="16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ru-RU" sz="1600">
                <a:solidFill>
                  <a:srgbClr val="000000"/>
                </a:solidFill>
                <a:latin typeface="Times New Roman"/>
                <a:cs typeface="Times New Roman"/>
              </a:rPr>
              <a:t>Итоги опроса: Участники опроса демонстрируют базовое понимание концепции микрофлоры человека и её важности для здоровья. Были вопросы, требующие более глубокого понимания микрофлоры, они вызвали затруднения у части респондентов. В целом Результаты опроса показали достаточный уровень знаний о микрофлоре, но есть потенциал для улучшения. Реализация предложенных рекомендаций позволит повысить осведомленность населения о важной роли микрофлоры в поддержании здоровья и улучшить качество жизни.</a:t>
            </a:r>
            <a:endParaRPr lang="ru-RU" sz="1600">
              <a:latin typeface="Times New Roman"/>
              <a:ea typeface="Meiryo"/>
              <a:cs typeface="Times New Roman"/>
            </a:endParaRPr>
          </a:p>
          <a:p>
            <a:endParaRPr lang="ru-RU" sz="1600">
              <a:latin typeface="Times New Roman"/>
              <a:cs typeface="Times New Roman"/>
            </a:endParaRPr>
          </a:p>
          <a:p>
            <a:pPr algn="ctr"/>
            <a:endParaRPr lang="ru-RU" sz="1400">
              <a:latin typeface="Times New Roman"/>
              <a:cs typeface="Times New Roman"/>
            </a:endParaRPr>
          </a:p>
          <a:p>
            <a:endParaRPr lang="ru-RU"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713264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C99F3F-86DE-A50C-D1E7-D78CBAF1F6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>
                <a:ea typeface="Meiryo"/>
              </a:rPr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C43708-944B-3599-6575-8BB74F57A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770" y="485680"/>
            <a:ext cx="11236659" cy="5295995"/>
          </a:xfrm>
        </p:spPr>
        <p:txBody>
          <a:bodyPr/>
          <a:lstStyle/>
          <a:p>
            <a:pPr algn="ctr"/>
            <a:r>
              <a:rPr lang="ru-RU" sz="1800" b="1">
                <a:latin typeface="Times New Roman"/>
                <a:cs typeface="Times New Roman"/>
              </a:rPr>
              <a:t>Заключение </a:t>
            </a:r>
            <a:endParaRPr lang="ru-RU" sz="1800">
              <a:latin typeface="Times New Roman"/>
              <a:cs typeface="Times New Roman"/>
            </a:endParaRPr>
          </a:p>
          <a:p>
            <a:pPr algn="ctr"/>
            <a:endParaRPr lang="ru-RU" sz="1800">
              <a:latin typeface="Times New Roman"/>
              <a:cs typeface="Times New Roman"/>
            </a:endParaRPr>
          </a:p>
          <a:p>
            <a:r>
              <a:rPr lang="ru-RU" sz="1600">
                <a:latin typeface="Times New Roman"/>
                <a:cs typeface="Times New Roman"/>
              </a:rPr>
              <a:t>В работе была рассмотрена очень интересная тема -микрофлора в организме человека.</a:t>
            </a:r>
          </a:p>
          <a:p>
            <a:r>
              <a:rPr lang="ru-RU" sz="1600">
                <a:solidFill>
                  <a:srgbClr val="000000"/>
                </a:solidFill>
                <a:latin typeface="Times New Roman"/>
                <a:cs typeface="Times New Roman"/>
              </a:rPr>
              <a:t>проведенное исследование подтверждает огромную значимость микрофлоры для здоровья человека. Ведь Микрофлора человека - важная метаболическая система, которая синтезирует и разрушает собственные и чужеродные субстанции, участвует в адсорбции и переносе в организм как полезных, так и потенциально вредных агентов.</a:t>
            </a:r>
            <a:endParaRPr lang="ru-RU" sz="1600">
              <a:latin typeface="Times New Roman"/>
              <a:cs typeface="Times New Roman"/>
            </a:endParaRPr>
          </a:p>
          <a:p>
            <a:endParaRPr lang="ru-RU" sz="1100">
              <a:latin typeface="Calibri"/>
              <a:ea typeface="Calibri"/>
              <a:cs typeface="Calibri"/>
            </a:endParaRPr>
          </a:p>
          <a:p>
            <a:endParaRPr lang="ru-RU"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04755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30127AE-B29E-4FDF-99D2-A2F1E700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C1743-97F3-5D1D-B4BA-9F37136BC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518" y="442913"/>
            <a:ext cx="5271804" cy="1639888"/>
          </a:xfrm>
        </p:spPr>
        <p:txBody>
          <a:bodyPr vert="horz" lIns="109728" tIns="109728" rIns="109728" bIns="91440" rtlCol="0" anchor="b">
            <a:normAutofit/>
          </a:bodyPr>
          <a:lstStyle/>
          <a:p>
            <a:br>
              <a:rPr lang="en-US" sz="25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25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2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0D6A46-97DB-B5BD-5C0D-97586B757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2041"/>
            <a:ext cx="7203882" cy="6596216"/>
          </a:xfrm>
        </p:spPr>
        <p:txBody>
          <a:bodyPr vert="horz" lIns="109728" tIns="109728" rIns="109728" bIns="91440" rtlCol="0">
            <a:normAutofit fontScale="25000" lnSpcReduction="20000"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Микрофлора (микробиота) — это множество одноклеточных организмов, которые живут в организме человека и вокруг него. </a:t>
            </a:r>
            <a:r>
              <a:rPr lang="ru-RU" sz="5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Микробиом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человека представляет собой сообщества бактерий, вирусов и грибов.  </a:t>
            </a:r>
          </a:p>
          <a:p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заключается в важности микрофлоры для человека. Она участвует в процессе пищеварения, синтезе витаминов, гормонов и биологически активных веществ, необходимых для жизнедеятельности организма. Микрофлора определяет здоровье человека, его иммунный ответ на различные неблагоприятные факторы и формирование механизма первичной профилактики заболеваний. Количественный и качественный состав микрофлоры человека во многом зависит от возраста, пола, состояния организма и других факторов. Например, на спектр микрофлоры большое влияние оказывают способ </a:t>
            </a:r>
            <a:r>
              <a:rPr lang="ru-RU" sz="5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родоразрешения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вскармливание, перенесённые заболевания, приём лекарственных средств, характер питания и условия жизни.  </a:t>
            </a:r>
          </a:p>
          <a:p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изучить как качество микрофлоры влияет на наш организм </a:t>
            </a:r>
          </a:p>
          <a:p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моего проекта:                                                                         </a:t>
            </a:r>
          </a:p>
          <a:p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1.выявить роль бактерий в жизни человека</a:t>
            </a:r>
          </a:p>
          <a:p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2.провести опрос на наличие знаний о микрофлоре </a:t>
            </a:r>
          </a:p>
          <a:p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3.указать причины ухудшения микрофлоры и описать методы борьбы </a:t>
            </a:r>
          </a:p>
          <a:p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</a:t>
            </a:r>
          </a:p>
          <a:p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микрофлора влияет на здоровье </a:t>
            </a:r>
          </a:p>
          <a:p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Продукт- </a:t>
            </a: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</a:p>
          <a:p>
            <a:endParaRPr lang="en-US" sz="600" b="1" dirty="0">
              <a:solidFill>
                <a:schemeClr val="tx1">
                  <a:lumMod val="75000"/>
                  <a:lumOff val="25000"/>
                </a:schemeClr>
              </a:solidFill>
              <a:ea typeface="Meiryo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7748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5C54A75-E44A-4147-B9D0-FF46CFD31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49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Рисунок 5" descr="Изображение выглядит как текст, шабло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6ECF2177-AD57-6360-3036-32A646651A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41" r="-1" b="-1"/>
          <a:stretch/>
        </p:blipFill>
        <p:spPr>
          <a:xfrm>
            <a:off x="7203882" y="10"/>
            <a:ext cx="4988118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7810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E312684-34E6-4414-83D2-62B3C76BC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0"/>
            <a:ext cx="10934058" cy="6858000"/>
            <a:chOff x="-1" y="0"/>
            <a:chExt cx="10934058" cy="685800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04F4760-8690-4B2E-87EE-6BD660BA82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0"/>
              <a:ext cx="10515600" cy="6858000"/>
            </a:xfrm>
            <a:custGeom>
              <a:avLst/>
              <a:gdLst>
                <a:gd name="connsiteX0" fmla="*/ 0 w 10515600"/>
                <a:gd name="connsiteY0" fmla="*/ 0 h 6858000"/>
                <a:gd name="connsiteX1" fmla="*/ 3039549 w 10515600"/>
                <a:gd name="connsiteY1" fmla="*/ 0 h 6858000"/>
                <a:gd name="connsiteX2" fmla="*/ 3387573 w 10515600"/>
                <a:gd name="connsiteY2" fmla="*/ 0 h 6858000"/>
                <a:gd name="connsiteX3" fmla="*/ 3678072 w 10515600"/>
                <a:gd name="connsiteY3" fmla="*/ 0 h 6858000"/>
                <a:gd name="connsiteX4" fmla="*/ 3721524 w 10515600"/>
                <a:gd name="connsiteY4" fmla="*/ 0 h 6858000"/>
                <a:gd name="connsiteX5" fmla="*/ 4595394 w 10515600"/>
                <a:gd name="connsiteY5" fmla="*/ 0 h 6858000"/>
                <a:gd name="connsiteX6" fmla="*/ 4607603 w 10515600"/>
                <a:gd name="connsiteY6" fmla="*/ 0 h 6858000"/>
                <a:gd name="connsiteX7" fmla="*/ 4733044 w 10515600"/>
                <a:gd name="connsiteY7" fmla="*/ 0 h 6858000"/>
                <a:gd name="connsiteX8" fmla="*/ 6226185 w 10515600"/>
                <a:gd name="connsiteY8" fmla="*/ 0 h 6858000"/>
                <a:gd name="connsiteX9" fmla="*/ 8892577 w 10515600"/>
                <a:gd name="connsiteY9" fmla="*/ 0 h 6858000"/>
                <a:gd name="connsiteX10" fmla="*/ 8914701 w 10515600"/>
                <a:gd name="connsiteY10" fmla="*/ 14997 h 6858000"/>
                <a:gd name="connsiteX11" fmla="*/ 10515600 w 10515600"/>
                <a:gd name="connsiteY11" fmla="*/ 3621656 h 6858000"/>
                <a:gd name="connsiteX12" fmla="*/ 8641250 w 10515600"/>
                <a:gd name="connsiteY12" fmla="*/ 6374814 h 6858000"/>
                <a:gd name="connsiteX13" fmla="*/ 8124602 w 10515600"/>
                <a:gd name="connsiteY13" fmla="*/ 6780599 h 6858000"/>
                <a:gd name="connsiteX14" fmla="*/ 8012846 w 10515600"/>
                <a:gd name="connsiteY14" fmla="*/ 6858000 h 6858000"/>
                <a:gd name="connsiteX15" fmla="*/ 6226185 w 10515600"/>
                <a:gd name="connsiteY15" fmla="*/ 6858000 h 6858000"/>
                <a:gd name="connsiteX16" fmla="*/ 4607603 w 10515600"/>
                <a:gd name="connsiteY16" fmla="*/ 6858000 h 6858000"/>
                <a:gd name="connsiteX17" fmla="*/ 4595394 w 10515600"/>
                <a:gd name="connsiteY17" fmla="*/ 6858000 h 6858000"/>
                <a:gd name="connsiteX18" fmla="*/ 4424650 w 10515600"/>
                <a:gd name="connsiteY18" fmla="*/ 6858000 h 6858000"/>
                <a:gd name="connsiteX19" fmla="*/ 3721524 w 10515600"/>
                <a:gd name="connsiteY19" fmla="*/ 6858000 h 6858000"/>
                <a:gd name="connsiteX20" fmla="*/ 3678072 w 10515600"/>
                <a:gd name="connsiteY20" fmla="*/ 6858000 h 6858000"/>
                <a:gd name="connsiteX21" fmla="*/ 3387573 w 10515600"/>
                <a:gd name="connsiteY21" fmla="*/ 6858000 h 6858000"/>
                <a:gd name="connsiteX22" fmla="*/ 3039549 w 10515600"/>
                <a:gd name="connsiteY22" fmla="*/ 6858000 h 6858000"/>
                <a:gd name="connsiteX23" fmla="*/ 0 w 10515600"/>
                <a:gd name="connsiteY2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5600" h="6858000">
                  <a:moveTo>
                    <a:pt x="0" y="0"/>
                  </a:moveTo>
                  <a:lnTo>
                    <a:pt x="3039549" y="0"/>
                  </a:lnTo>
                  <a:lnTo>
                    <a:pt x="3387573" y="0"/>
                  </a:lnTo>
                  <a:lnTo>
                    <a:pt x="3678072" y="0"/>
                  </a:lnTo>
                  <a:lnTo>
                    <a:pt x="3721524" y="0"/>
                  </a:lnTo>
                  <a:lnTo>
                    <a:pt x="4595394" y="0"/>
                  </a:lnTo>
                  <a:lnTo>
                    <a:pt x="4607603" y="0"/>
                  </a:lnTo>
                  <a:lnTo>
                    <a:pt x="4733044" y="0"/>
                  </a:lnTo>
                  <a:lnTo>
                    <a:pt x="6226185" y="0"/>
                  </a:lnTo>
                  <a:lnTo>
                    <a:pt x="8892577" y="0"/>
                  </a:lnTo>
                  <a:lnTo>
                    <a:pt x="8914701" y="14997"/>
                  </a:lnTo>
                  <a:cubicBezTo>
                    <a:pt x="9941864" y="754641"/>
                    <a:pt x="10515600" y="2093192"/>
                    <a:pt x="10515600" y="3621656"/>
                  </a:cubicBezTo>
                  <a:cubicBezTo>
                    <a:pt x="10515600" y="4969131"/>
                    <a:pt x="9586875" y="5602839"/>
                    <a:pt x="8641250" y="6374814"/>
                  </a:cubicBezTo>
                  <a:cubicBezTo>
                    <a:pt x="8469047" y="6515397"/>
                    <a:pt x="8298420" y="6653108"/>
                    <a:pt x="8124602" y="6780599"/>
                  </a:cubicBezTo>
                  <a:lnTo>
                    <a:pt x="8012846" y="6858000"/>
                  </a:lnTo>
                  <a:lnTo>
                    <a:pt x="6226185" y="6858000"/>
                  </a:lnTo>
                  <a:lnTo>
                    <a:pt x="4607603" y="6858000"/>
                  </a:lnTo>
                  <a:lnTo>
                    <a:pt x="4595394" y="6858000"/>
                  </a:lnTo>
                  <a:lnTo>
                    <a:pt x="4424650" y="6858000"/>
                  </a:lnTo>
                  <a:lnTo>
                    <a:pt x="3721524" y="6858000"/>
                  </a:lnTo>
                  <a:lnTo>
                    <a:pt x="3678072" y="6858000"/>
                  </a:lnTo>
                  <a:lnTo>
                    <a:pt x="3387573" y="6858000"/>
                  </a:lnTo>
                  <a:lnTo>
                    <a:pt x="303954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BA7E51E-7B6A-4A79-8F84-47C845C7A2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0433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3C85561-90D2-4AFA-B2C5-F2D61D86C2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8432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026B71D-5A6F-48FE-AC6A-D7AAA0180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53086" y="0"/>
              <a:ext cx="2261351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4646C-5F20-75A7-492B-AAC596055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530" y="1346268"/>
            <a:ext cx="7983942" cy="3125338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br>
              <a:rPr lang="ru-RU" sz="5600">
                <a:ea typeface="Meiryo"/>
              </a:rPr>
            </a:br>
            <a:br>
              <a:rPr lang="ru-RU" sz="5600">
                <a:ea typeface="Meiryo"/>
              </a:rPr>
            </a:br>
            <a:endParaRPr lang="ru-RU" sz="56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3216E7-661C-3FB0-7E0E-FFCB90CE8C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3366" y="569642"/>
            <a:ext cx="7421497" cy="5806945"/>
          </a:xfrm>
        </p:spPr>
        <p:txBody>
          <a:bodyPr anchor="t">
            <a:normAutofit fontScale="92500"/>
          </a:bodyPr>
          <a:lstStyle/>
          <a:p>
            <a:pPr algn="ctr"/>
            <a:r>
              <a:rPr lang="ru-RU" sz="1400" b="1">
                <a:latin typeface="Times New Roman"/>
                <a:ea typeface="Meiryo"/>
                <a:cs typeface="Times New Roman"/>
              </a:rPr>
              <a:t>1.1Открытие первой бактерии </a:t>
            </a:r>
            <a:endParaRPr lang="ru-RU" sz="1400">
              <a:latin typeface="Times New Roman"/>
              <a:ea typeface="Meiryo"/>
              <a:cs typeface="Times New Roman"/>
            </a:endParaRPr>
          </a:p>
          <a:p>
            <a:r>
              <a:rPr lang="ru-RU" sz="1400">
                <a:latin typeface="Times New Roman"/>
                <a:ea typeface="Meiryo"/>
                <a:cs typeface="Times New Roman"/>
              </a:rPr>
              <a:t>Бактерии впервые обнаружил голландский натуралист Антони ван Левенгук в 1676 году с помощью микроскопа собственной конструкции и опубликовал свои наблюдения в письмах. Пытаясь узнать причину раздражающего на язык человека перца, Левенгук приготовил его настой. Через две недели, когда учёный решил посмотреть под микроскопом на каплю этого настоя, он увидел в препарате организмы, которые сталкивались и разбегались. Учёный занялся поиском </a:t>
            </a:r>
            <a:r>
              <a:rPr lang="ru-RU" sz="1400" err="1">
                <a:latin typeface="Times New Roman"/>
                <a:ea typeface="Meiryo"/>
                <a:cs typeface="Times New Roman"/>
              </a:rPr>
              <a:t>анималькулей</a:t>
            </a:r>
            <a:r>
              <a:rPr lang="ru-RU" sz="1400">
                <a:latin typeface="Times New Roman"/>
                <a:ea typeface="Meiryo"/>
                <a:cs typeface="Times New Roman"/>
              </a:rPr>
              <a:t> и находил их повсюду: в гнилой воде, в канавах, на собственных зубах. Сделав соскрёб со своих зубов, Левенгук смешал его с чистой дождевой водой и посмотрел на него под микроскопом. На сером фоне линзы он увидел массу невероятно маленьких созданий.  Левенгук установил различные формы бактерий: бациллы, кокки, спириллы, нитчатые бактерии.  Также учёный обнаружил, что при нагревании «</a:t>
            </a:r>
            <a:r>
              <a:rPr lang="ru-RU" sz="1400" err="1">
                <a:latin typeface="Times New Roman"/>
                <a:ea typeface="Meiryo"/>
                <a:cs typeface="Times New Roman"/>
              </a:rPr>
              <a:t>анимакули</a:t>
            </a:r>
            <a:r>
              <a:rPr lang="ru-RU" sz="1400">
                <a:latin typeface="Times New Roman"/>
                <a:ea typeface="Meiryo"/>
                <a:cs typeface="Times New Roman"/>
              </a:rPr>
              <a:t>» погибают: если нагреть воду, в которой находились эти организмы, они переставали двигаться, а при последующем охлаждении воды уже не оживали.  В 1695 году Левенгук опубликовал книгу «Тайны природы, открытые Антони Левенгуком», которая привлекла внимание учёных многих стран к изучению микроорганизмов. Левенгук проводил исследования с помощью микроскопа собственной конструкции, который давал увеличение до 300 раз. В качестве объектов для изучения учёный использовал воду из пруда, различные настои, кровь, зубной налёт и многое другое.</a:t>
            </a:r>
          </a:p>
          <a:p>
            <a:pPr algn="ctr"/>
            <a:endParaRPr lang="ru-RU" sz="1400" b="1">
              <a:latin typeface="Times New Roman"/>
              <a:ea typeface="Meiryo"/>
              <a:cs typeface="Times New Roman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B0F928-5C3D-2C46-B43E-545A84B94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37" y="1092107"/>
            <a:ext cx="3304652" cy="3458121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398E4EB8-5198-4633-9677-83A6A921B4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04802"/>
              </p:ext>
            </p:extLst>
          </p:nvPr>
        </p:nvGraphicFramePr>
        <p:xfrm>
          <a:off x="174915" y="4618969"/>
          <a:ext cx="3454974" cy="64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54974">
                  <a:extLst>
                    <a:ext uri="{9D8B030D-6E8A-4147-A177-3AD203B41FA5}">
                      <a16:colId xmlns:a16="http://schemas.microsoft.com/office/drawing/2014/main" val="342419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Антони Ван Левенгук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171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448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25936-F62F-7959-9B04-F38C778AE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>
                <a:ea typeface="Meiryo"/>
              </a:rPr>
            </a:br>
            <a:br>
              <a:rPr lang="ru-RU">
                <a:ea typeface="Meiryo"/>
              </a:rPr>
            </a:br>
            <a:br>
              <a:rPr lang="ru-RU">
                <a:ea typeface="Meiryo"/>
              </a:rPr>
            </a:br>
            <a:br>
              <a:rPr lang="ru-RU">
                <a:ea typeface="Meiryo"/>
              </a:rPr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336D66-476D-6A5E-801A-05C3256DAF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5799" y="315554"/>
            <a:ext cx="10053734" cy="639869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1.2Микроэкология человеческого организма</a:t>
            </a:r>
            <a:endParaRPr lang="ru-RU" sz="2000" b="1" dirty="0">
              <a:latin typeface="Times New Roman" panose="02020603050405020304" pitchFamily="18" charset="0"/>
              <a:ea typeface="Meiryo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Группы микроорганизмов, с которыми встречается человек в течении жизни.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1. транзиторные микроорганизмы (не способны к длительному пребыванию в организме хозяина)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2. представители нормальной микробиоты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3. возбудители инфекционных заболеваний (патогены)</a:t>
            </a: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Микробиота- человека (</a:t>
            </a:r>
            <a:r>
              <a:rPr lang="ru-RU" sz="16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микробиом</a:t>
            </a:r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) -сообщество микроорганизмов, постоянно присутствующее на поверхности тела человека и его полостях, общающихся с внешней средой, и не вызывающее, в норме, инфекционное заболевание.</a:t>
            </a:r>
            <a:endParaRPr lang="ru-RU" sz="1600" dirty="0">
              <a:latin typeface="Times New Roman" panose="02020603050405020304" pitchFamily="18" charset="0"/>
              <a:ea typeface="Meiryo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Микробиота- населяет различные участки организма человека, такие как кожа, слизистые оболочки, желудочно-кишечный тракт, половые органы, легкие и др.</a:t>
            </a: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В состав микробиоты входят бактерии (до 300 видов), </a:t>
            </a:r>
            <a:r>
              <a:rPr lang="ru-RU" sz="16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микромицеты</a:t>
            </a:r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(грибы) и простейшие.</a:t>
            </a: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 В здоровом организме, внутренние ткани, такие как кровь, лимфа, ЦНС, костная ткань, мышечные ткани, паренхиматозные органы, в норме, стерильны.</a:t>
            </a:r>
            <a:endParaRPr lang="ru-RU" sz="1600" dirty="0">
              <a:latin typeface="Times New Roman" panose="02020603050405020304" pitchFamily="18" charset="0"/>
              <a:ea typeface="Meiryo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Состав микробиоты зависит от различных факторов: генетика, возраст, пол, стрессы, тип питания.</a:t>
            </a:r>
            <a:endParaRPr lang="ru-RU" sz="1600" dirty="0">
              <a:latin typeface="Times New Roman" panose="02020603050405020304" pitchFamily="18" charset="0"/>
              <a:ea typeface="Meiry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012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30127AE-B29E-4FDF-99D2-A2F1E700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3D5FBB81-B61B-416A-8F5D-A8DDF6253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Рисунок 5" descr="Изображение выглядит как беспозвоночный, биолюминесценция, Морские беспозвоночные, медуз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E2F80FC-F886-292A-D0B9-5F2C440AF2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590" r="-1" b="20980"/>
          <a:stretch/>
        </p:blipFill>
        <p:spPr>
          <a:xfrm>
            <a:off x="4691118" y="1"/>
            <a:ext cx="7500882" cy="6857999"/>
          </a:xfrm>
          <a:custGeom>
            <a:avLst/>
            <a:gdLst/>
            <a:ahLst/>
            <a:cxnLst/>
            <a:rect l="l" t="t" r="r" b="b"/>
            <a:pathLst>
              <a:path w="7500882" h="6857999">
                <a:moveTo>
                  <a:pt x="898230" y="0"/>
                </a:moveTo>
                <a:lnTo>
                  <a:pt x="7500882" y="0"/>
                </a:lnTo>
                <a:lnTo>
                  <a:pt x="7500882" y="6857999"/>
                </a:lnTo>
                <a:lnTo>
                  <a:pt x="0" y="6857999"/>
                </a:lnTo>
                <a:lnTo>
                  <a:pt x="114106" y="6780598"/>
                </a:lnTo>
                <a:cubicBezTo>
                  <a:pt x="291579" y="6653107"/>
                  <a:pt x="465794" y="6515396"/>
                  <a:pt x="641619" y="6374813"/>
                </a:cubicBezTo>
                <a:cubicBezTo>
                  <a:pt x="1607125" y="5602838"/>
                  <a:pt x="2555378" y="4969130"/>
                  <a:pt x="2555378" y="3621655"/>
                </a:cubicBezTo>
                <a:cubicBezTo>
                  <a:pt x="2555378" y="2093191"/>
                  <a:pt x="1969579" y="754640"/>
                  <a:pt x="920818" y="14996"/>
                </a:cubicBezTo>
                <a:close/>
              </a:path>
            </a:pathLst>
          </a:custGeom>
        </p:spPr>
      </p:pic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40C0D7D4-D83D-4C58-87D1-955F0A9173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76051" cy="6858000"/>
          </a:xfrm>
          <a:custGeom>
            <a:avLst/>
            <a:gdLst>
              <a:gd name="connsiteX0" fmla="*/ 0 w 7476051"/>
              <a:gd name="connsiteY0" fmla="*/ 0 h 6858000"/>
              <a:gd name="connsiteX1" fmla="*/ 5853028 w 7476051"/>
              <a:gd name="connsiteY1" fmla="*/ 0 h 6858000"/>
              <a:gd name="connsiteX2" fmla="*/ 5875152 w 7476051"/>
              <a:gd name="connsiteY2" fmla="*/ 14997 h 6858000"/>
              <a:gd name="connsiteX3" fmla="*/ 7476051 w 7476051"/>
              <a:gd name="connsiteY3" fmla="*/ 3621656 h 6858000"/>
              <a:gd name="connsiteX4" fmla="*/ 5601702 w 7476051"/>
              <a:gd name="connsiteY4" fmla="*/ 6374814 h 6858000"/>
              <a:gd name="connsiteX5" fmla="*/ 5085053 w 7476051"/>
              <a:gd name="connsiteY5" fmla="*/ 6780599 h 6858000"/>
              <a:gd name="connsiteX6" fmla="*/ 4973297 w 7476051"/>
              <a:gd name="connsiteY6" fmla="*/ 6858000 h 6858000"/>
              <a:gd name="connsiteX7" fmla="*/ 0 w 7476051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76051" h="6858000">
                <a:moveTo>
                  <a:pt x="0" y="0"/>
                </a:moveTo>
                <a:lnTo>
                  <a:pt x="5853028" y="0"/>
                </a:lnTo>
                <a:lnTo>
                  <a:pt x="5875152" y="14997"/>
                </a:lnTo>
                <a:cubicBezTo>
                  <a:pt x="6902315" y="754641"/>
                  <a:pt x="7476051" y="2093192"/>
                  <a:pt x="7476051" y="3621656"/>
                </a:cubicBezTo>
                <a:cubicBezTo>
                  <a:pt x="7476051" y="4969131"/>
                  <a:pt x="6547326" y="5602839"/>
                  <a:pt x="5601702" y="6374814"/>
                </a:cubicBezTo>
                <a:cubicBezTo>
                  <a:pt x="5429499" y="6515397"/>
                  <a:pt x="5258871" y="6653108"/>
                  <a:pt x="5085053" y="6780599"/>
                </a:cubicBezTo>
                <a:lnTo>
                  <a:pt x="497329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53" name="Freeform: Shape 52">
            <a:extLst>
              <a:ext uri="{FF2B5EF4-FFF2-40B4-BE49-F238E27FC236}">
                <a16:creationId xmlns:a16="http://schemas.microsoft.com/office/drawing/2014/main" id="{0BA56A81-C9DD-4EBA-9E13-32FFB51CF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3" y="0"/>
            <a:ext cx="7307402" cy="6858000"/>
          </a:xfrm>
          <a:custGeom>
            <a:avLst/>
            <a:gdLst>
              <a:gd name="connsiteX0" fmla="*/ 0 w 7097265"/>
              <a:gd name="connsiteY0" fmla="*/ 0 h 6858000"/>
              <a:gd name="connsiteX1" fmla="*/ 5474242 w 7097265"/>
              <a:gd name="connsiteY1" fmla="*/ 0 h 6858000"/>
              <a:gd name="connsiteX2" fmla="*/ 5496366 w 7097265"/>
              <a:gd name="connsiteY2" fmla="*/ 14997 h 6858000"/>
              <a:gd name="connsiteX3" fmla="*/ 7097265 w 7097265"/>
              <a:gd name="connsiteY3" fmla="*/ 3621656 h 6858000"/>
              <a:gd name="connsiteX4" fmla="*/ 5222916 w 7097265"/>
              <a:gd name="connsiteY4" fmla="*/ 6374814 h 6858000"/>
              <a:gd name="connsiteX5" fmla="*/ 4706267 w 7097265"/>
              <a:gd name="connsiteY5" fmla="*/ 6780599 h 6858000"/>
              <a:gd name="connsiteX6" fmla="*/ 4594511 w 7097265"/>
              <a:gd name="connsiteY6" fmla="*/ 6858000 h 6858000"/>
              <a:gd name="connsiteX7" fmla="*/ 0 w 709726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97265" h="6858000">
                <a:moveTo>
                  <a:pt x="0" y="0"/>
                </a:moveTo>
                <a:lnTo>
                  <a:pt x="5474242" y="0"/>
                </a:lnTo>
                <a:lnTo>
                  <a:pt x="5496366" y="14997"/>
                </a:lnTo>
                <a:cubicBezTo>
                  <a:pt x="6523529" y="754641"/>
                  <a:pt x="7097265" y="2093192"/>
                  <a:pt x="7097265" y="3621656"/>
                </a:cubicBezTo>
                <a:cubicBezTo>
                  <a:pt x="7097265" y="4969131"/>
                  <a:pt x="6168540" y="5602839"/>
                  <a:pt x="5222916" y="6374814"/>
                </a:cubicBezTo>
                <a:cubicBezTo>
                  <a:pt x="5050713" y="6515397"/>
                  <a:pt x="4880085" y="6653108"/>
                  <a:pt x="4706267" y="6780599"/>
                </a:cubicBezTo>
                <a:lnTo>
                  <a:pt x="4594511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5F9A324-404E-4C5D-AFF0-C5D0D8418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9034" y="-1"/>
            <a:ext cx="2535264" cy="6858001"/>
          </a:xfrm>
          <a:custGeom>
            <a:avLst/>
            <a:gdLst>
              <a:gd name="connsiteX0" fmla="*/ 1218585 w 2535264"/>
              <a:gd name="connsiteY0" fmla="*/ 0 h 6858001"/>
              <a:gd name="connsiteX1" fmla="*/ 1236561 w 2535264"/>
              <a:gd name="connsiteY1" fmla="*/ 0 h 6858001"/>
              <a:gd name="connsiteX2" fmla="*/ 1264452 w 2535264"/>
              <a:gd name="connsiteY2" fmla="*/ 24550 h 6858001"/>
              <a:gd name="connsiteX3" fmla="*/ 2528121 w 2535264"/>
              <a:gd name="connsiteY3" fmla="*/ 3710502 h 6858001"/>
              <a:gd name="connsiteX4" fmla="*/ 492890 w 2535264"/>
              <a:gd name="connsiteY4" fmla="*/ 6507511 h 6858001"/>
              <a:gd name="connsiteX5" fmla="*/ 221418 w 2535264"/>
              <a:gd name="connsiteY5" fmla="*/ 6713387 h 6858001"/>
              <a:gd name="connsiteX6" fmla="*/ 20100 w 2535264"/>
              <a:gd name="connsiteY6" fmla="*/ 6858001 h 6858001"/>
              <a:gd name="connsiteX7" fmla="*/ 0 w 2535264"/>
              <a:gd name="connsiteY7" fmla="*/ 6858001 h 6858001"/>
              <a:gd name="connsiteX8" fmla="*/ 202488 w 2535264"/>
              <a:gd name="connsiteY8" fmla="*/ 6712547 h 6858001"/>
              <a:gd name="connsiteX9" fmla="*/ 473961 w 2535264"/>
              <a:gd name="connsiteY9" fmla="*/ 6506670 h 6858001"/>
              <a:gd name="connsiteX10" fmla="*/ 2509192 w 2535264"/>
              <a:gd name="connsiteY10" fmla="*/ 3709662 h 6858001"/>
              <a:gd name="connsiteX11" fmla="*/ 1245521 w 2535264"/>
              <a:gd name="connsiteY11" fmla="*/ 2370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5264" h="6858001">
                <a:moveTo>
                  <a:pt x="1218585" y="0"/>
                </a:moveTo>
                <a:lnTo>
                  <a:pt x="1236561" y="0"/>
                </a:lnTo>
                <a:lnTo>
                  <a:pt x="1264452" y="24550"/>
                </a:lnTo>
                <a:cubicBezTo>
                  <a:pt x="2149109" y="863108"/>
                  <a:pt x="2598329" y="2210814"/>
                  <a:pt x="2528121" y="3710502"/>
                </a:cubicBezTo>
                <a:cubicBezTo>
                  <a:pt x="2462100" y="5120751"/>
                  <a:pt x="1489450" y="5742158"/>
                  <a:pt x="492890" y="6507511"/>
                </a:cubicBezTo>
                <a:cubicBezTo>
                  <a:pt x="402151" y="6577199"/>
                  <a:pt x="311847" y="6646154"/>
                  <a:pt x="221418" y="6713387"/>
                </a:cubicBezTo>
                <a:lnTo>
                  <a:pt x="20100" y="6858001"/>
                </a:lnTo>
                <a:lnTo>
                  <a:pt x="0" y="6858001"/>
                </a:lnTo>
                <a:lnTo>
                  <a:pt x="202488" y="6712547"/>
                </a:lnTo>
                <a:cubicBezTo>
                  <a:pt x="292917" y="6645314"/>
                  <a:pt x="383222" y="6576359"/>
                  <a:pt x="473961" y="6506670"/>
                </a:cubicBezTo>
                <a:cubicBezTo>
                  <a:pt x="1470520" y="5741317"/>
                  <a:pt x="2443170" y="5119911"/>
                  <a:pt x="2509192" y="3709662"/>
                </a:cubicBezTo>
                <a:cubicBezTo>
                  <a:pt x="2579400" y="2209973"/>
                  <a:pt x="2130178" y="862268"/>
                  <a:pt x="1245521" y="237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575C6-C8A0-3715-5AA5-6690F27D4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518" y="421141"/>
            <a:ext cx="4780129" cy="1639888"/>
          </a:xfrm>
        </p:spPr>
        <p:txBody>
          <a:bodyPr vert="horz" lIns="109728" tIns="109728" rIns="109728" bIns="91440" rtlCol="0" anchor="b">
            <a:normAutofit fontScale="90000"/>
          </a:bodyPr>
          <a:lstStyle/>
          <a:p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1962D3-60A8-057F-9714-AA389D273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60" y="285294"/>
            <a:ext cx="6324252" cy="6557181"/>
          </a:xfrm>
        </p:spPr>
        <p:txBody>
          <a:bodyPr vert="horz" lIns="109728" tIns="109728" rIns="109728" bIns="91440" rtlCol="0">
            <a:normAutofit fontScale="85000" lnSpcReduction="20000"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1.3Механизмы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формирования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нормальной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микробиоты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ea typeface="Meiryo"/>
              <a:cs typeface="Times New Roman"/>
            </a:endParaRP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Формирование нормальной микробиоты-это сложный и динамичный процесс, который начинается с момента рождения и продолжается он на протяжение всей жизни. Он определяется многими факторами, включая генетику, окружающую среду и диету, а так же сон и стресс. Вот основные механизмы участвующие в формировании нормальной микробиоте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1. Материнское молоко, окружающая среда, Диета, Взаимодействие между организмами, Иммунная система. 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Все эти механизмы способствуют формированию здоровой и сбалансированной микробиоты.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28A581D-1BC9-4759-AB42-F7685630E4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52" y="3260035"/>
            <a:ext cx="5959692" cy="3597965"/>
          </a:xfrm>
          <a:custGeom>
            <a:avLst/>
            <a:gdLst>
              <a:gd name="connsiteX0" fmla="*/ 3008109 w 5959692"/>
              <a:gd name="connsiteY0" fmla="*/ 42 h 3560169"/>
              <a:gd name="connsiteX1" fmla="*/ 4702247 w 5959692"/>
              <a:gd name="connsiteY1" fmla="*/ 626282 h 3560169"/>
              <a:gd name="connsiteX2" fmla="*/ 5069411 w 5959692"/>
              <a:gd name="connsiteY2" fmla="*/ 865826 h 3560169"/>
              <a:gd name="connsiteX3" fmla="*/ 5895906 w 5959692"/>
              <a:gd name="connsiteY3" fmla="*/ 1594994 h 3560169"/>
              <a:gd name="connsiteX4" fmla="*/ 5959691 w 5959692"/>
              <a:gd name="connsiteY4" fmla="*/ 1728783 h 3560169"/>
              <a:gd name="connsiteX5" fmla="*/ 5959692 w 5959692"/>
              <a:gd name="connsiteY5" fmla="*/ 3560169 h 3560169"/>
              <a:gd name="connsiteX6" fmla="*/ 635 w 5959692"/>
              <a:gd name="connsiteY6" fmla="*/ 3560169 h 3560169"/>
              <a:gd name="connsiteX7" fmla="*/ 0 w 5959692"/>
              <a:gd name="connsiteY7" fmla="*/ 3534810 h 3560169"/>
              <a:gd name="connsiteX8" fmla="*/ 56896 w 5959692"/>
              <a:gd name="connsiteY8" fmla="*/ 3142342 h 3560169"/>
              <a:gd name="connsiteX9" fmla="*/ 605568 w 5959692"/>
              <a:gd name="connsiteY9" fmla="*/ 1932853 h 3560169"/>
              <a:gd name="connsiteX10" fmla="*/ 736162 w 5959692"/>
              <a:gd name="connsiteY10" fmla="*/ 1690788 h 3560169"/>
              <a:gd name="connsiteX11" fmla="*/ 2021319 w 5959692"/>
              <a:gd name="connsiteY11" fmla="*/ 209863 h 3560169"/>
              <a:gd name="connsiteX12" fmla="*/ 3008109 w 5959692"/>
              <a:gd name="connsiteY12" fmla="*/ 42 h 356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959692" h="3560169">
                <a:moveTo>
                  <a:pt x="3008109" y="42"/>
                </a:moveTo>
                <a:cubicBezTo>
                  <a:pt x="3549058" y="3372"/>
                  <a:pt x="4091345" y="208628"/>
                  <a:pt x="4702247" y="626282"/>
                </a:cubicBezTo>
                <a:cubicBezTo>
                  <a:pt x="4830168" y="713755"/>
                  <a:pt x="4951806" y="791097"/>
                  <a:pt x="5069411" y="865826"/>
                </a:cubicBezTo>
                <a:cubicBezTo>
                  <a:pt x="5495976" y="1136988"/>
                  <a:pt x="5734167" y="1298128"/>
                  <a:pt x="5895906" y="1594994"/>
                </a:cubicBezTo>
                <a:lnTo>
                  <a:pt x="5959691" y="1728783"/>
                </a:lnTo>
                <a:lnTo>
                  <a:pt x="5959692" y="3560169"/>
                </a:lnTo>
                <a:lnTo>
                  <a:pt x="635" y="3560169"/>
                </a:lnTo>
                <a:lnTo>
                  <a:pt x="0" y="3534810"/>
                </a:lnTo>
                <a:cubicBezTo>
                  <a:pt x="2402" y="3407978"/>
                  <a:pt x="21463" y="3278501"/>
                  <a:pt x="56896" y="3142342"/>
                </a:cubicBezTo>
                <a:cubicBezTo>
                  <a:pt x="155720" y="2762537"/>
                  <a:pt x="374193" y="2359525"/>
                  <a:pt x="605568" y="1932853"/>
                </a:cubicBezTo>
                <a:cubicBezTo>
                  <a:pt x="648282" y="1854194"/>
                  <a:pt x="692359" y="1772817"/>
                  <a:pt x="736162" y="1690788"/>
                </a:cubicBezTo>
                <a:cubicBezTo>
                  <a:pt x="1128289" y="956620"/>
                  <a:pt x="1429537" y="456850"/>
                  <a:pt x="2021319" y="209863"/>
                </a:cubicBezTo>
                <a:cubicBezTo>
                  <a:pt x="2359453" y="68739"/>
                  <a:pt x="2683541" y="-1956"/>
                  <a:pt x="3008109" y="4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7CE1C1F-C9E2-4C83-BA54-D7BC5D521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52" y="3406833"/>
            <a:ext cx="5724034" cy="3451167"/>
          </a:xfrm>
          <a:custGeom>
            <a:avLst/>
            <a:gdLst>
              <a:gd name="connsiteX0" fmla="*/ 2808622 w 5724034"/>
              <a:gd name="connsiteY0" fmla="*/ 207 h 3451167"/>
              <a:gd name="connsiteX1" fmla="*/ 4400004 w 5724034"/>
              <a:gd name="connsiteY1" fmla="*/ 607462 h 3451167"/>
              <a:gd name="connsiteX2" fmla="*/ 4745277 w 5724034"/>
              <a:gd name="connsiteY2" fmla="*/ 837612 h 3451167"/>
              <a:gd name="connsiteX3" fmla="*/ 5584627 w 5724034"/>
              <a:gd name="connsiteY3" fmla="*/ 1665805 h 3451167"/>
              <a:gd name="connsiteX4" fmla="*/ 5682689 w 5724034"/>
              <a:gd name="connsiteY4" fmla="*/ 1947596 h 3451167"/>
              <a:gd name="connsiteX5" fmla="*/ 5724034 w 5724034"/>
              <a:gd name="connsiteY5" fmla="*/ 2133764 h 3451167"/>
              <a:gd name="connsiteX6" fmla="*/ 5724034 w 5724034"/>
              <a:gd name="connsiteY6" fmla="*/ 3254784 h 3451167"/>
              <a:gd name="connsiteX7" fmla="*/ 5682668 w 5724034"/>
              <a:gd name="connsiteY7" fmla="*/ 3451167 h 3451167"/>
              <a:gd name="connsiteX8" fmla="*/ 3398 w 5724034"/>
              <a:gd name="connsiteY8" fmla="*/ 3451167 h 3451167"/>
              <a:gd name="connsiteX9" fmla="*/ 0 w 5724034"/>
              <a:gd name="connsiteY9" fmla="*/ 3332475 h 3451167"/>
              <a:gd name="connsiteX10" fmla="*/ 51930 w 5724034"/>
              <a:gd name="connsiteY10" fmla="*/ 2960389 h 3451167"/>
              <a:gd name="connsiteX11" fmla="*/ 562146 w 5724034"/>
              <a:gd name="connsiteY11" fmla="*/ 1816544 h 3451167"/>
              <a:gd name="connsiteX12" fmla="*/ 683754 w 5724034"/>
              <a:gd name="connsiteY12" fmla="*/ 1587775 h 3451167"/>
              <a:gd name="connsiteX13" fmla="*/ 1883792 w 5724034"/>
              <a:gd name="connsiteY13" fmla="*/ 191878 h 3451167"/>
              <a:gd name="connsiteX14" fmla="*/ 2808622 w 5724034"/>
              <a:gd name="connsiteY14" fmla="*/ 207 h 34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24034" h="3451167">
                <a:moveTo>
                  <a:pt x="2808622" y="207"/>
                </a:moveTo>
                <a:cubicBezTo>
                  <a:pt x="3316039" y="7471"/>
                  <a:pt x="3825452" y="206405"/>
                  <a:pt x="4400004" y="607462"/>
                </a:cubicBezTo>
                <a:cubicBezTo>
                  <a:pt x="4520314" y="691458"/>
                  <a:pt x="4634691" y="765791"/>
                  <a:pt x="4745277" y="837612"/>
                </a:cubicBezTo>
                <a:cubicBezTo>
                  <a:pt x="5203686" y="1135457"/>
                  <a:pt x="5430786" y="1295036"/>
                  <a:pt x="5584627" y="1665805"/>
                </a:cubicBezTo>
                <a:cubicBezTo>
                  <a:pt x="5622816" y="1757843"/>
                  <a:pt x="5655511" y="1851832"/>
                  <a:pt x="5682689" y="1947596"/>
                </a:cubicBezTo>
                <a:lnTo>
                  <a:pt x="5724034" y="2133764"/>
                </a:lnTo>
                <a:lnTo>
                  <a:pt x="5724034" y="3254784"/>
                </a:lnTo>
                <a:lnTo>
                  <a:pt x="5682668" y="3451167"/>
                </a:lnTo>
                <a:lnTo>
                  <a:pt x="3398" y="3451167"/>
                </a:lnTo>
                <a:lnTo>
                  <a:pt x="0" y="3332475"/>
                </a:lnTo>
                <a:cubicBezTo>
                  <a:pt x="1789" y="3212109"/>
                  <a:pt x="19193" y="3089357"/>
                  <a:pt x="51930" y="2960389"/>
                </a:cubicBezTo>
                <a:cubicBezTo>
                  <a:pt x="143234" y="2600640"/>
                  <a:pt x="346682" y="2219774"/>
                  <a:pt x="562146" y="1816544"/>
                </a:cubicBezTo>
                <a:cubicBezTo>
                  <a:pt x="601922" y="1742209"/>
                  <a:pt x="642967" y="1665303"/>
                  <a:pt x="683754" y="1587775"/>
                </a:cubicBezTo>
                <a:cubicBezTo>
                  <a:pt x="1048876" y="893902"/>
                  <a:pt x="1329611" y="421821"/>
                  <a:pt x="1883792" y="191878"/>
                </a:cubicBezTo>
                <a:cubicBezTo>
                  <a:pt x="2200442" y="60492"/>
                  <a:pt x="2504173" y="-4151"/>
                  <a:pt x="2808622" y="207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31C0CFE-AC9D-4032-8A9F-36B1BA171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38" y="3568843"/>
            <a:ext cx="5185263" cy="3289157"/>
          </a:xfrm>
          <a:custGeom>
            <a:avLst/>
            <a:gdLst>
              <a:gd name="connsiteX0" fmla="*/ 2789606 w 5185263"/>
              <a:gd name="connsiteY0" fmla="*/ 547 h 3289157"/>
              <a:gd name="connsiteX1" fmla="*/ 3615203 w 5185263"/>
              <a:gd name="connsiteY1" fmla="*/ 212024 h 3289157"/>
              <a:gd name="connsiteX2" fmla="*/ 4640523 w 5185263"/>
              <a:gd name="connsiteY2" fmla="*/ 1554014 h 3289157"/>
              <a:gd name="connsiteX3" fmla="*/ 4740928 w 5185263"/>
              <a:gd name="connsiteY3" fmla="*/ 1771262 h 3289157"/>
              <a:gd name="connsiteX4" fmla="*/ 5154813 w 5185263"/>
              <a:gd name="connsiteY4" fmla="*/ 2853998 h 3289157"/>
              <a:gd name="connsiteX5" fmla="*/ 5185263 w 5185263"/>
              <a:gd name="connsiteY5" fmla="*/ 3088987 h 3289157"/>
              <a:gd name="connsiteX6" fmla="*/ 5179508 w 5185263"/>
              <a:gd name="connsiteY6" fmla="*/ 3289157 h 3289157"/>
              <a:gd name="connsiteX7" fmla="*/ 106551 w 5185263"/>
              <a:gd name="connsiteY7" fmla="*/ 3289157 h 3289157"/>
              <a:gd name="connsiteX8" fmla="*/ 64243 w 5185263"/>
              <a:gd name="connsiteY8" fmla="*/ 3124220 h 3289157"/>
              <a:gd name="connsiteX9" fmla="*/ 275 w 5185263"/>
              <a:gd name="connsiteY9" fmla="*/ 2548847 h 3289157"/>
              <a:gd name="connsiteX10" fmla="*/ 221692 w 5185263"/>
              <a:gd name="connsiteY10" fmla="*/ 1451188 h 3289157"/>
              <a:gd name="connsiteX11" fmla="*/ 1011126 w 5185263"/>
              <a:gd name="connsiteY11" fmla="*/ 710513 h 3289157"/>
              <a:gd name="connsiteX12" fmla="*/ 1331439 w 5185263"/>
              <a:gd name="connsiteY12" fmla="*/ 508693 h 3289157"/>
              <a:gd name="connsiteX13" fmla="*/ 2789606 w 5185263"/>
              <a:gd name="connsiteY13" fmla="*/ 547 h 3289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185263" h="3289157">
                <a:moveTo>
                  <a:pt x="2789606" y="547"/>
                </a:moveTo>
                <a:cubicBezTo>
                  <a:pt x="3064091" y="7389"/>
                  <a:pt x="3335164" y="78419"/>
                  <a:pt x="3615203" y="212024"/>
                </a:cubicBezTo>
                <a:cubicBezTo>
                  <a:pt x="4105311" y="445850"/>
                  <a:pt x="4339344" y="895220"/>
                  <a:pt x="4640523" y="1554014"/>
                </a:cubicBezTo>
                <a:cubicBezTo>
                  <a:pt x="4674166" y="1627622"/>
                  <a:pt x="4708067" y="1700661"/>
                  <a:pt x="4740928" y="1771262"/>
                </a:cubicBezTo>
                <a:cubicBezTo>
                  <a:pt x="4918908" y="2154224"/>
                  <a:pt x="5086959" y="2515945"/>
                  <a:pt x="5154813" y="2853998"/>
                </a:cubicBezTo>
                <a:cubicBezTo>
                  <a:pt x="5171032" y="2934791"/>
                  <a:pt x="5181222" y="3012769"/>
                  <a:pt x="5185263" y="3088987"/>
                </a:cubicBezTo>
                <a:lnTo>
                  <a:pt x="5179508" y="3289157"/>
                </a:lnTo>
                <a:lnTo>
                  <a:pt x="106551" y="3289157"/>
                </a:lnTo>
                <a:lnTo>
                  <a:pt x="64243" y="3124220"/>
                </a:lnTo>
                <a:cubicBezTo>
                  <a:pt x="24356" y="2932449"/>
                  <a:pt x="2942" y="2740198"/>
                  <a:pt x="275" y="2548847"/>
                </a:cubicBezTo>
                <a:cubicBezTo>
                  <a:pt x="-5129" y="2157654"/>
                  <a:pt x="69311" y="1788324"/>
                  <a:pt x="221692" y="1451188"/>
                </a:cubicBezTo>
                <a:cubicBezTo>
                  <a:pt x="375157" y="1111655"/>
                  <a:pt x="586167" y="971279"/>
                  <a:pt x="1011126" y="710513"/>
                </a:cubicBezTo>
                <a:cubicBezTo>
                  <a:pt x="1113643" y="647635"/>
                  <a:pt x="1219676" y="582554"/>
                  <a:pt x="1331439" y="508693"/>
                </a:cubicBezTo>
                <a:cubicBezTo>
                  <a:pt x="1865178" y="156035"/>
                  <a:pt x="2332131" y="-10858"/>
                  <a:pt x="2789606" y="547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4498B-B151-A4A6-2F09-7C6B1BEB6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2121" y="3870285"/>
            <a:ext cx="3848430" cy="2186393"/>
          </a:xfrm>
        </p:spPr>
        <p:txBody>
          <a:bodyPr anchor="b">
            <a:normAutofit fontScale="90000"/>
          </a:bodyPr>
          <a:lstStyle/>
          <a:p>
            <a:pPr>
              <a:lnSpc>
                <a:spcPct val="110000"/>
              </a:lnSpc>
            </a:pP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br>
              <a:rPr lang="ru-RU" sz="1000">
                <a:solidFill>
                  <a:schemeClr val="tx1">
                    <a:lumMod val="75000"/>
                    <a:lumOff val="25000"/>
                  </a:schemeClr>
                </a:solidFill>
                <a:ea typeface="Meiryo"/>
              </a:rPr>
            </a:br>
            <a:endParaRPr lang="ru-RU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F09B11-EDA8-0127-DE3D-B49A6B95F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958" y="280594"/>
            <a:ext cx="7950767" cy="6390140"/>
          </a:xfrm>
        </p:spPr>
        <p:txBody>
          <a:bodyPr anchor="t">
            <a:normAutofit lnSpcReduction="10000"/>
          </a:bodyPr>
          <a:lstStyle/>
          <a:p>
            <a:pPr algn="ctr"/>
            <a:r>
              <a:rPr lang="ru-RU" sz="1800" b="1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1.4Причины ухудшения и методы улучшения микрофлоры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 </a:t>
            </a:r>
            <a:endParaRPr lang="ru-RU" sz="1400" dirty="0">
              <a:solidFill>
                <a:srgbClr val="000000"/>
              </a:solidFill>
              <a:latin typeface="Times New Roman"/>
              <a:ea typeface="Meiryo"/>
              <a:cs typeface="Times New Roman"/>
            </a:endParaRPr>
          </a:p>
          <a:p>
            <a:pPr algn="just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Meiryo"/>
                <a:cs typeface="Times New Roman"/>
              </a:rPr>
              <a:t>Причины ухудшения работы микрофлоры:</a:t>
            </a:r>
          </a:p>
          <a:p>
            <a:pPr algn="just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Meiryo"/>
                <a:cs typeface="Times New Roman"/>
              </a:rPr>
              <a:t>Из наиболее частых вариантов:</a:t>
            </a:r>
          </a:p>
          <a:p>
            <a:pPr algn="just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Meiryo"/>
                <a:cs typeface="Times New Roman"/>
              </a:rPr>
              <a:t>• подавлены хорошие бактерии;</a:t>
            </a:r>
          </a:p>
          <a:p>
            <a:pPr algn="just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Meiryo"/>
                <a:cs typeface="Times New Roman"/>
              </a:rPr>
              <a:t>• разрослись зловредные бактерии, которых в кишечнике быть не должно;</a:t>
            </a:r>
          </a:p>
          <a:p>
            <a:pPr algn="just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Meiryo"/>
                <a:cs typeface="Times New Roman"/>
              </a:rPr>
              <a:t>• нарушен баланс между хорошими и условно-зловредными бактериями (живут в кишечнике и не приносят вред в нормальном количестве)</a:t>
            </a:r>
          </a:p>
          <a:p>
            <a:pPr algn="just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Meiryo"/>
                <a:cs typeface="Times New Roman"/>
              </a:rPr>
              <a:t>• определённые бактерии чувствуют себя вольготно на фоне снижения иммунитета и вырабатывают болезнетворные токсины;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Такое разнообразие последствий нарушения кишечной микробиоты требует тщательной оценки врачом</a:t>
            </a:r>
            <a:endParaRPr lang="ru-RU" sz="1600" dirty="0">
              <a:latin typeface="Times New Roman"/>
              <a:ea typeface="Meiryo"/>
              <a:cs typeface="Times New Roman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Что есть, чтобы восстановить микрофлору кишечника?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1. Пищевые волокна или клетчатку.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2. Продукты, содержащие масляную кислоту.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3. Ферментированные продукты.</a:t>
            </a:r>
          </a:p>
          <a:p>
            <a:pPr algn="just"/>
            <a:endParaRPr lang="ru-RU" sz="1600" dirty="0">
              <a:solidFill>
                <a:srgbClr val="000000"/>
              </a:solidFill>
              <a:latin typeface="Times New Roman"/>
              <a:ea typeface="Meiryo"/>
              <a:cs typeface="Times New Roman"/>
            </a:endParaRPr>
          </a:p>
          <a:p>
            <a:endParaRPr lang="ru-RU" sz="1800" b="1" dirty="0">
              <a:solidFill>
                <a:schemeClr val="tx1">
                  <a:lumMod val="75000"/>
                  <a:lumOff val="25000"/>
                </a:schemeClr>
              </a:solidFill>
              <a:latin typeface="Meiryo"/>
              <a:ea typeface="Meiry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957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E217F32C-75AA-4B97-ADFB-5E2C3C7EC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4D76AAEA-AF3A-4616-9F99-E9AA131A51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3360" y="0"/>
            <a:ext cx="8168639" cy="6858000"/>
          </a:xfrm>
          <a:prstGeom prst="rect">
            <a:avLst/>
          </a:prstGeom>
          <a:gradFill>
            <a:gsLst>
              <a:gs pos="58000">
                <a:schemeClr val="tx1">
                  <a:alpha val="55000"/>
                </a:schemeClr>
              </a:gs>
              <a:gs pos="33000">
                <a:schemeClr val="tx1">
                  <a:alpha val="40000"/>
                </a:schemeClr>
              </a:gs>
              <a:gs pos="3000">
                <a:schemeClr val="tx1">
                  <a:alpha val="0"/>
                </a:schemeClr>
              </a:gs>
              <a:gs pos="100000">
                <a:schemeClr val="tx1">
                  <a:alpha val="5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89DA9F-0814-0AC2-ED75-44D60FDDE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9" y="1346268"/>
            <a:ext cx="5618431" cy="3285207"/>
          </a:xfrm>
        </p:spPr>
        <p:txBody>
          <a:bodyPr>
            <a:normAutofit/>
          </a:bodyPr>
          <a:lstStyle/>
          <a:p>
            <a:br>
              <a:rPr lang="ru-RU">
                <a:solidFill>
                  <a:schemeClr val="bg1"/>
                </a:solidFill>
                <a:ea typeface="Meiryo"/>
              </a:rPr>
            </a:br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AD7114-50F0-A84C-3981-9CF369ECE8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7486" y="192468"/>
            <a:ext cx="6772540" cy="6326946"/>
          </a:xfrm>
        </p:spPr>
        <p:txBody>
          <a:bodyPr anchor="t">
            <a:noAutofit/>
          </a:bodyPr>
          <a:lstStyle/>
          <a:p>
            <a:pPr algn="just"/>
            <a:r>
              <a:rPr lang="ru-RU" sz="1800" dirty="0">
                <a:solidFill>
                  <a:schemeClr val="bg1"/>
                </a:solidFill>
                <a:latin typeface="Times New Roman"/>
                <a:ea typeface="+mn-lt"/>
                <a:cs typeface="Times New Roman"/>
              </a:rPr>
              <a:t>Какие продукты с клетчаткой выбрать?</a:t>
            </a:r>
          </a:p>
          <a:p>
            <a:pPr algn="just"/>
            <a:r>
              <a:rPr lang="ru-RU" sz="1800" dirty="0">
                <a:solidFill>
                  <a:schemeClr val="bg1"/>
                </a:solidFill>
                <a:latin typeface="Times New Roman"/>
                <a:ea typeface="+mn-lt"/>
                <a:cs typeface="Times New Roman"/>
              </a:rPr>
              <a:t>Пшеничные отруби - клетчатка, проверенная годами, самая доступная и дешевая в наше время по всему миру, так как она является побочным продуктом помола белой муки. </a:t>
            </a:r>
          </a:p>
          <a:p>
            <a:pPr algn="just"/>
            <a:r>
              <a:rPr lang="ru-RU" sz="1800" dirty="0">
                <a:solidFill>
                  <a:schemeClr val="bg1"/>
                </a:solidFill>
                <a:latin typeface="Times New Roman"/>
                <a:ea typeface="+mn-lt"/>
                <a:cs typeface="Times New Roman"/>
              </a:rPr>
              <a:t>Овсяные отруби.</a:t>
            </a:r>
            <a:endParaRPr lang="ru-RU" sz="1800" dirty="0">
              <a:solidFill>
                <a:schemeClr val="bg1"/>
              </a:solidFill>
              <a:latin typeface="Times New Roman"/>
              <a:ea typeface="Meiryo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Олигосахариды: инулин и </a:t>
            </a:r>
            <a:r>
              <a:rPr lang="ru-RU" sz="1800" dirty="0" err="1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фруктаны</a:t>
            </a:r>
            <a:r>
              <a:rPr lang="ru-RU" sz="1800" dirty="0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 типа инулина (</a:t>
            </a:r>
            <a:r>
              <a:rPr lang="ru-RU" sz="1800" dirty="0" err="1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фруктоолигосахариды</a:t>
            </a:r>
            <a:r>
              <a:rPr lang="ru-RU" sz="1800" dirty="0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, </a:t>
            </a:r>
            <a:r>
              <a:rPr lang="ru-RU" sz="1800" dirty="0" err="1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олигофруктоза</a:t>
            </a:r>
            <a:r>
              <a:rPr lang="ru-RU" sz="1800" dirty="0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). Инулин содержится в листе одуванчика (недаром раньше из него делали полезные салаты), в топинамбуре-популярном </a:t>
            </a:r>
            <a:r>
              <a:rPr lang="ru-RU" sz="1800" dirty="0" err="1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сахароснижающем</a:t>
            </a:r>
            <a:r>
              <a:rPr lang="ru-RU" sz="1800" dirty="0">
                <a:solidFill>
                  <a:schemeClr val="bg1"/>
                </a:solidFill>
                <a:latin typeface="Times New Roman"/>
                <a:ea typeface="Meiryo"/>
                <a:cs typeface="Times New Roman"/>
              </a:rPr>
              <a:t> продукте, 30Жной спарже, банане, луке и чесноке. 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bg1"/>
                </a:solidFill>
                <a:latin typeface="Times New Roman"/>
                <a:ea typeface="+mn-lt"/>
                <a:cs typeface="+mn-lt"/>
              </a:rPr>
              <a:t>﻿﻿</a:t>
            </a:r>
            <a:r>
              <a:rPr lang="ru-RU" sz="1800" dirty="0">
                <a:solidFill>
                  <a:schemeClr val="bg1"/>
                </a:solidFill>
                <a:latin typeface="Times New Roman"/>
                <a:ea typeface="+mn-lt"/>
                <a:cs typeface="Times New Roman"/>
              </a:rPr>
              <a:t>Пектин и его производные обладают антибактериальными </a:t>
            </a:r>
            <a:r>
              <a:rPr lang="ru-RU" sz="1800" dirty="0" err="1">
                <a:solidFill>
                  <a:schemeClr val="bg1"/>
                </a:solidFill>
                <a:latin typeface="Times New Roman"/>
                <a:ea typeface="+mn-lt"/>
                <a:cs typeface="Times New Roman"/>
              </a:rPr>
              <a:t>свойствамиБогаты</a:t>
            </a:r>
            <a:r>
              <a:rPr lang="ru-RU" sz="1800" dirty="0">
                <a:solidFill>
                  <a:schemeClr val="bg1"/>
                </a:solidFill>
                <a:latin typeface="Times New Roman"/>
                <a:ea typeface="+mn-lt"/>
                <a:cs typeface="Times New Roman"/>
              </a:rPr>
              <a:t> пектином (1-1 , 1 г на 100 г продукта) яблоки, черная смородина, свекла. Умеренное содержание пектиновых веществ (0, 9-0, 7 г на 100 г продукта) обнаруживается в сливах, персиках, абрикосах, клюкве, клубнике, крыжовнике.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+mn-lt"/>
                <a:cs typeface="Times New Roman"/>
              </a:rPr>
              <a:t> </a:t>
            </a:r>
            <a:endParaRPr lang="ru-RU" sz="1800" u="sng" dirty="0">
              <a:solidFill>
                <a:schemeClr val="bg1"/>
              </a:solidFill>
              <a:latin typeface="Times New Roman"/>
              <a:ea typeface="Meiryo"/>
              <a:cs typeface="Times New Roman"/>
            </a:endParaRPr>
          </a:p>
          <a:p>
            <a:pPr>
              <a:lnSpc>
                <a:spcPct val="120000"/>
              </a:lnSpc>
            </a:pPr>
            <a:endParaRPr lang="ru-RU" sz="1000" dirty="0">
              <a:solidFill>
                <a:schemeClr val="bg1"/>
              </a:solidFill>
              <a:ea typeface="Meiryo"/>
            </a:endParaRPr>
          </a:p>
        </p:txBody>
      </p:sp>
      <p:pic>
        <p:nvPicPr>
          <p:cNvPr id="4" name="Рисунок 3" descr="Изображение выглядит как смесь, Орехи и семена, Продовольственное зерно, семя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3238A24-6FA3-BDB5-75A1-C1FA31A87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62" y="195647"/>
            <a:ext cx="3730730" cy="3295137"/>
          </a:xfrm>
          <a:prstGeom prst="rect">
            <a:avLst/>
          </a:prstGeom>
        </p:spPr>
      </p:pic>
      <p:pic>
        <p:nvPicPr>
          <p:cNvPr id="7" name="Рисунок 6" descr="Изображение выглядит как Целое зерно, еда, Продовольственное зерно, Кухонная утварь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DD1E229-91B6-872D-DC62-E5FF9DC79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86" y="3856595"/>
            <a:ext cx="4621428" cy="236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81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19001-84EF-1F29-D44C-25711DCD3B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>
                <a:ea typeface="Meiryo"/>
              </a:rPr>
            </a:b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05656A-39E4-8B32-2C39-FCDDE85D8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715" y="408186"/>
            <a:ext cx="7262426" cy="6271669"/>
          </a:xfrm>
        </p:spPr>
        <p:txBody>
          <a:bodyPr>
            <a:normAutofit/>
          </a:bodyPr>
          <a:lstStyle/>
          <a:p>
            <a:endParaRPr lang="en-US" sz="1000" dirty="0">
              <a:solidFill>
                <a:srgbClr val="000000"/>
              </a:solidFill>
              <a:ea typeface="Meiryo"/>
            </a:endParaRPr>
          </a:p>
          <a:p>
            <a:pPr algn="ctr"/>
            <a:r>
              <a:rPr lang="ru-RU" sz="18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Масляная кислота - важное вещество для нашего </a:t>
            </a:r>
            <a:r>
              <a:rPr lang="ru-RU" sz="1800" dirty="0" err="1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организма.В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 организме она появляется при переработке бактериями </a:t>
            </a:r>
            <a:r>
              <a:rPr lang="ru-RU" sz="1800" dirty="0" err="1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кишечника.на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 содержится в молочных продуктах. В пище масляная кислота является продуктом ферментативного расщепления молочного жира и придает сыру резкий запах прогорклого масла. Рекордсмены по содержанию масляной кислоты - сливочное масло и топленое масло, меньше ее в сырах. </a:t>
            </a:r>
          </a:p>
          <a:p>
            <a:pPr algn="ctr"/>
            <a:r>
              <a:rPr lang="ru-RU" sz="1800" dirty="0">
                <a:solidFill>
                  <a:srgbClr val="000000"/>
                </a:solidFill>
                <a:latin typeface="Times New Roman"/>
                <a:ea typeface="Meiryo"/>
                <a:cs typeface="Times New Roman"/>
              </a:rPr>
              <a:t>Ферментированные продукты. Ферментация - один из самых древних типов кулинарной обработки, который даёт возможность не только продлить срок годности продуктов, но и существенно повысить их биологическую ценность. По большому счету ферментация - часть процесса естественного брожения, которая останавливается раньше, чем продукт полностью сбродит. </a:t>
            </a:r>
          </a:p>
          <a:p>
            <a:pPr algn="ctr"/>
            <a:endParaRPr lang="ru-RU" sz="1400" dirty="0">
              <a:solidFill>
                <a:srgbClr val="000000"/>
              </a:solidFill>
              <a:latin typeface="Times New Roman"/>
              <a:ea typeface="Meiryo"/>
              <a:cs typeface="Times New Roman"/>
            </a:endParaRPr>
          </a:p>
        </p:txBody>
      </p:sp>
      <p:pic>
        <p:nvPicPr>
          <p:cNvPr id="5" name="Рисунок 4" descr="Изображение выглядит как сыр, молочные продукты, Плавленный сыр, сыроварени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30BE1F45-F39E-6EC7-94B1-7137D10F53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23335" y="404682"/>
            <a:ext cx="3647304" cy="22489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9BD9BB-1EC1-0974-72D6-501101F4DF51}"/>
              </a:ext>
            </a:extLst>
          </p:cNvPr>
          <p:cNvSpPr txBox="1"/>
          <p:nvPr/>
        </p:nvSpPr>
        <p:spPr>
          <a:xfrm>
            <a:off x="302741" y="5423586"/>
            <a:ext cx="3647304" cy="111555"/>
          </a:xfrm>
          <a:prstGeom prst="rect">
            <a:avLst/>
          </a:prstGeom>
        </p:spPr>
        <p:txBody>
          <a:bodyPr lIns="91440" tIns="45720" rIns="91440" bIns="45720" anchor="t">
            <a:normAutofit fontScale="25000" lnSpcReduction="20000"/>
          </a:bodyPr>
          <a:lstStyle/>
          <a:p>
            <a:r>
              <a:rPr lang="en-US"/>
              <a:t>.</a:t>
            </a:r>
          </a:p>
        </p:txBody>
      </p:sp>
      <p:pic>
        <p:nvPicPr>
          <p:cNvPr id="9" name="Рисунок 8" descr="Изображение выглядит как Сладость, Лесные ягоды, клубника, мали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DC8FAAFA-F351-7E68-7961-9EB4AD76E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16114" y="3174656"/>
            <a:ext cx="4679583" cy="28976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38AC52-D7A9-6D33-FCD2-0FBD3ACC8DBC}"/>
              </a:ext>
            </a:extLst>
          </p:cNvPr>
          <p:cNvSpPr txBox="1"/>
          <p:nvPr/>
        </p:nvSpPr>
        <p:spPr>
          <a:xfrm>
            <a:off x="322606" y="6679856"/>
            <a:ext cx="4688789" cy="152744"/>
          </a:xfrm>
          <a:prstGeom prst="rect">
            <a:avLst/>
          </a:prstGeom>
        </p:spPr>
        <p:txBody>
          <a:bodyPr lIns="91440" tIns="45720" rIns="91440" bIns="45720" anchor="t">
            <a:normAutofit fontScale="25000" lnSpcReduction="20000"/>
          </a:bodyPr>
          <a:lstStyle/>
          <a:p>
            <a:r>
              <a:rPr lang="en-US"/>
              <a:t>YYSA.</a:t>
            </a:r>
          </a:p>
        </p:txBody>
      </p:sp>
    </p:spTree>
    <p:extLst>
      <p:ext uri="{BB962C8B-B14F-4D97-AF65-F5344CB8AC3E}">
        <p14:creationId xmlns:p14="http://schemas.microsoft.com/office/powerpoint/2010/main" val="3795362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A8D66-02DE-FFF0-33AE-9174BE6D01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>
                <a:ea typeface="Meiryo"/>
              </a:rPr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20A50B-FCD9-38FC-453A-B962BD5AE2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839" y="109915"/>
            <a:ext cx="11475590" cy="6644766"/>
          </a:xfrm>
        </p:spPr>
        <p:txBody>
          <a:bodyPr>
            <a:normAutofit lnSpcReduction="10000"/>
          </a:bodyPr>
          <a:lstStyle/>
          <a:p>
            <a:r>
              <a:rPr lang="ru-RU" sz="1400" dirty="0">
                <a:latin typeface="Times New Roman"/>
                <a:cs typeface="Times New Roman"/>
              </a:rPr>
              <a:t>  </a:t>
            </a:r>
            <a:r>
              <a:rPr lang="ru-RU" sz="2000" dirty="0">
                <a:latin typeface="Times New Roman"/>
                <a:cs typeface="Times New Roman"/>
              </a:rPr>
              <a:t>2.1</a:t>
            </a:r>
            <a:r>
              <a:rPr lang="ru-RU" sz="2000" b="1" dirty="0">
                <a:latin typeface="Times New Roman"/>
                <a:cs typeface="Times New Roman"/>
              </a:rPr>
              <a:t>.Практическая часть исследования , опрос </a:t>
            </a:r>
            <a:endParaRPr lang="ru-RU" sz="2000" dirty="0">
              <a:latin typeface="Times New Roman"/>
              <a:cs typeface="Times New Roman"/>
            </a:endParaRPr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Что такое микрофлора человека? </a:t>
            </a:r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а) Совокупность всех клеток организма б) Совокупность микроорганизмов, населяющих организм человека  в) Совокупность витаминов и минералов в организме  г) Совокупность органов и тканей организма</a:t>
            </a:r>
          </a:p>
          <a:p>
            <a:r>
              <a:rPr lang="ru-RU" sz="1800" dirty="0">
                <a:latin typeface="Times New Roman"/>
                <a:cs typeface="Times New Roman"/>
              </a:rPr>
              <a:t>  </a:t>
            </a:r>
            <a:r>
              <a:rPr lang="ru-RU" sz="1800" dirty="0">
                <a:latin typeface="Times New Roman"/>
                <a:ea typeface="Meiryo"/>
                <a:cs typeface="Times New Roman"/>
              </a:rPr>
              <a:t>2.Какую роль играет микрофлора в организме человека? (Выберите несколько вариантов)</a:t>
            </a:r>
          </a:p>
          <a:p>
            <a:pPr algn="just"/>
            <a:r>
              <a:rPr lang="ru-RU" sz="1800" dirty="0">
                <a:latin typeface="Times New Roman"/>
                <a:ea typeface="Meiryo"/>
                <a:cs typeface="Times New Roman"/>
              </a:rPr>
              <a:t> а) Участвует в пищеварении  б) Укрепляет иммунную систему  в) Производит витамины Г) Не играет никакой роли</a:t>
            </a:r>
          </a:p>
          <a:p>
            <a:pPr algn="just"/>
            <a:r>
              <a:rPr lang="ru-RU" sz="1800" dirty="0">
                <a:latin typeface="Times New Roman"/>
                <a:ea typeface="Meiryo"/>
                <a:cs typeface="Times New Roman"/>
              </a:rPr>
              <a:t>3.Что может негативно влиять на микрофлору кишечника? (Выберите несколько вариантов) </a:t>
            </a:r>
          </a:p>
          <a:p>
            <a:pPr algn="just"/>
            <a:r>
              <a:rPr lang="ru-RU" sz="1800" dirty="0">
                <a:latin typeface="Times New Roman"/>
                <a:ea typeface="Meiryo"/>
                <a:cs typeface="Times New Roman"/>
              </a:rPr>
              <a:t>а) Прием антибиотиков б) Несбалансированное питание в) Стресс г) Достаточное количество сна  д) Физическая активность</a:t>
            </a:r>
          </a:p>
          <a:p>
            <a:pPr algn="just"/>
            <a:r>
              <a:rPr lang="ru-RU" sz="1800" dirty="0">
                <a:latin typeface="Times New Roman"/>
                <a:ea typeface="Meiryo"/>
                <a:cs typeface="Times New Roman"/>
              </a:rPr>
              <a:t>4.Какие продукты питания могут способствовать поддержанию здоровой микрофлоры? (Выберите три варианта) </a:t>
            </a:r>
          </a:p>
          <a:p>
            <a:pPr algn="just"/>
            <a:r>
              <a:rPr lang="ru-RU" sz="1800" dirty="0">
                <a:latin typeface="Times New Roman"/>
                <a:ea typeface="Meiryo"/>
                <a:cs typeface="Times New Roman"/>
              </a:rPr>
              <a:t>а) Продукты, богатые клетчаткой (овощи, фрукты, </a:t>
            </a:r>
            <a:r>
              <a:rPr lang="ru-RU" sz="1800" dirty="0" err="1">
                <a:latin typeface="Times New Roman"/>
                <a:ea typeface="Meiryo"/>
                <a:cs typeface="Times New Roman"/>
              </a:rPr>
              <a:t>цельнозерновые</a:t>
            </a:r>
            <a:r>
              <a:rPr lang="ru-RU" sz="1800" dirty="0">
                <a:latin typeface="Times New Roman"/>
                <a:ea typeface="Meiryo"/>
                <a:cs typeface="Times New Roman"/>
              </a:rPr>
              <a:t>) б) Ферментированные продукты (йогурт, кефир, квашеная капуста) в) Сладкие газированные напитки </a:t>
            </a:r>
          </a:p>
          <a:p>
            <a:pPr algn="just"/>
            <a:r>
              <a:rPr lang="ru-RU" sz="1800" dirty="0">
                <a:latin typeface="Times New Roman"/>
                <a:ea typeface="Meiryo"/>
                <a:cs typeface="Times New Roman"/>
              </a:rPr>
              <a:t>г) Продукты, богатые пробиотиками и </a:t>
            </a:r>
            <a:r>
              <a:rPr lang="ru-RU" sz="1800" dirty="0" err="1">
                <a:latin typeface="Times New Roman"/>
                <a:ea typeface="Meiryo"/>
                <a:cs typeface="Times New Roman"/>
              </a:rPr>
              <a:t>пребиотиками</a:t>
            </a:r>
            <a:endParaRPr lang="ru-RU" sz="1800" dirty="0">
              <a:latin typeface="Times New Roman"/>
              <a:ea typeface="Meiryo"/>
              <a:cs typeface="Times New Roman"/>
            </a:endParaRPr>
          </a:p>
          <a:p>
            <a:pPr algn="just"/>
            <a:endParaRPr lang="ru-RU" sz="2000" dirty="0">
              <a:latin typeface="Times New Roman"/>
              <a:ea typeface="Meiryo"/>
              <a:cs typeface="Times New Roman"/>
            </a:endParaRPr>
          </a:p>
          <a:p>
            <a:pPr algn="just"/>
            <a:endParaRPr lang="ru-RU" sz="1500" dirty="0">
              <a:latin typeface="Times New Roman"/>
              <a:ea typeface="Meiryo"/>
              <a:cs typeface="Times New Roman"/>
            </a:endParaRPr>
          </a:p>
          <a:p>
            <a:pPr algn="just"/>
            <a:endParaRPr lang="ru-RU" sz="1400" dirty="0">
              <a:latin typeface="Times New Roman"/>
              <a:ea typeface="Meiryo"/>
              <a:cs typeface="Times New Roman"/>
            </a:endParaRPr>
          </a:p>
          <a:p>
            <a:endParaRPr lang="ru-RU" b="1" dirty="0">
              <a:latin typeface="Meiryo"/>
              <a:ea typeface="Meiry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671397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RegularSeedRightStep">
      <a:dk1>
        <a:srgbClr val="000000"/>
      </a:dk1>
      <a:lt1>
        <a:srgbClr val="FFFFFF"/>
      </a:lt1>
      <a:dk2>
        <a:srgbClr val="412724"/>
      </a:dk2>
      <a:lt2>
        <a:srgbClr val="E2E8E6"/>
      </a:lt2>
      <a:accent1>
        <a:srgbClr val="E72965"/>
      </a:accent1>
      <a:accent2>
        <a:srgbClr val="D52A17"/>
      </a:accent2>
      <a:accent3>
        <a:srgbClr val="E78B29"/>
      </a:accent3>
      <a:accent4>
        <a:srgbClr val="B1A613"/>
      </a:accent4>
      <a:accent5>
        <a:srgbClr val="80B320"/>
      </a:accent5>
      <a:accent6>
        <a:srgbClr val="3BBA14"/>
      </a:accent6>
      <a:hlink>
        <a:srgbClr val="319474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1711</Words>
  <Application>Microsoft Office PowerPoint</Application>
  <PresentationFormat>Широкоэкранный</PresentationFormat>
  <Paragraphs>100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Meiryo</vt:lpstr>
      <vt:lpstr>Calibri</vt:lpstr>
      <vt:lpstr>Corbel</vt:lpstr>
      <vt:lpstr>Times New Roman</vt:lpstr>
      <vt:lpstr>SketchLinesVTI</vt:lpstr>
      <vt:lpstr>                           Краснодарский край, Туапсинский район, г. Туапсе              МБОУ СОШ N2 им.М.Б.Ляха                       Исследовательский проект по предмету биологит Тема: «микрофлора в организме человека»                                                                         Позднякова Даниила Александровича                                      Ученик10«А»класса </vt:lpstr>
      <vt:lpstr>  </vt:lpstr>
      <vt:lpstr>  </vt:lpstr>
      <vt:lpstr>    </vt:lpstr>
      <vt:lpstr>         </vt:lpstr>
      <vt:lpstr>          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Сош111</cp:lastModifiedBy>
  <cp:revision>17</cp:revision>
  <dcterms:created xsi:type="dcterms:W3CDTF">2024-03-17T10:05:15Z</dcterms:created>
  <dcterms:modified xsi:type="dcterms:W3CDTF">2025-04-25T10:51:34Z</dcterms:modified>
</cp:coreProperties>
</file>