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51435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CCA49DA-CB45-4946-9BEE-3CDAD6C900EF}" styleName="MyOffice Default Table Style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1">
              <a:tint val="40000"/>
            </a:schemeClr>
          </a:solidFill>
        </a:fill>
      </a:tcStyle>
    </a:band1H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1143000" y="841801"/>
            <a:ext cx="6858004" cy="3458823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1pPr>
            <a:lvl2pPr marL="0" marR="0" lvl="1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2pPr>
            <a:lvl3pPr marL="0" marR="0" lvl="2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3pPr>
            <a:lvl4pPr marL="0" marR="0" lvl="3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4pPr>
            <a:lvl5pPr marL="0" marR="0" lvl="4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5pPr>
            <a:lvl6pPr marL="0" marR="0" lvl="5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6pPr>
            <a:lvl7pPr marL="0" marR="0" lvl="6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7pPr>
            <a:lvl8pPr marL="0" marR="0" lvl="7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8pPr>
            <a:lvl9pPr marL="0" marR="0" lvl="8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1143000" y="841802"/>
            <a:ext cx="6858004" cy="1790764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1pPr>
            <a:lvl2pPr marL="0" marR="0" lvl="1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2pPr>
            <a:lvl3pPr marL="0" marR="0" lvl="2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3pPr>
            <a:lvl4pPr marL="0" marR="0" lvl="3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4pPr>
            <a:lvl5pPr marL="0" marR="0" lvl="4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5pPr>
            <a:lvl6pPr marL="0" marR="0" lvl="5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6pPr>
            <a:lvl7pPr marL="0" marR="0" lvl="6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7pPr>
            <a:lvl8pPr marL="0" marR="0" lvl="7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8pPr>
            <a:lvl9pPr marL="0" marR="0" lvl="8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Symbol"/>
              <a:buNone/>
              <a:defRPr sz="40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2"/>
          </p:nvPr>
        </p:nvSpPr>
        <p:spPr>
          <a:xfrm>
            <a:off x="1143000" y="2701624"/>
            <a:ext cx="6858004" cy="1241865"/>
          </a:xfrm>
          <a:prstGeom prst="rect">
            <a:avLst/>
          </a:prstGeom>
        </p:spPr>
        <p:txBody>
          <a:bodyPr lIns="90000" tIns="45000" rIns="90000" bIns="45000" anchor="t">
            <a:noAutofit/>
          </a:bodyPr>
          <a:lstStyle>
            <a:defPPr/>
            <a:lvl1pPr marL="0" marR="0" lvl="0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1pPr>
            <a:lvl2pPr marL="457200" marR="0" lvl="1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2pPr>
            <a:lvl3pPr marL="914400" marR="0" lvl="2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3pPr>
            <a:lvl4pPr marL="1371600" marR="0" lvl="3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4pPr>
            <a:lvl5pPr marL="1828800" marR="0" lvl="4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5pPr>
            <a:lvl6pPr marL="2286000" marR="0" lvl="5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6pPr>
            <a:lvl7pPr marL="2743200" marR="0" lvl="6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7pPr>
            <a:lvl8pPr marL="3200400" marR="0" lvl="7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8pPr>
            <a:lvl9pPr marL="3657600" marR="0" lvl="8" indent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Symbol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28650" y="1369267"/>
            <a:ext cx="3886202" cy="3263619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3"/>
          </p:nvPr>
        </p:nvSpPr>
        <p:spPr>
          <a:xfrm>
            <a:off x="4629152" y="1369267"/>
            <a:ext cx="3886202" cy="3263619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628650" y="273853"/>
            <a:ext cx="7886704" cy="99420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lIns="90000" tIns="45000" rIns="90000" bIns="45000" anchor="ctr">
            <a:normAutofit/>
          </a:bodyPr>
          <a:lstStyle/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28650" y="1369267"/>
            <a:ext cx="7886704" cy="326361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lIns="90000" tIns="45000" rIns="90000" bIns="45000" anchor="t">
            <a:norm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defPPr/>
      <a:lvl1pPr marL="0" marR="0" lvl="0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1pPr>
      <a:lvl2pPr marL="0" marR="0" lvl="1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2pPr>
      <a:lvl3pPr marL="0" marR="0" lvl="2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3pPr>
      <a:lvl4pPr marL="0" marR="0" lvl="3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4pPr>
      <a:lvl5pPr marL="0" marR="0" lvl="4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5pPr>
      <a:lvl6pPr marL="0" marR="0" lvl="5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6pPr>
      <a:lvl7pPr marL="0" marR="0" lvl="6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7pPr>
      <a:lvl8pPr marL="0" marR="0" lvl="7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8pPr>
      <a:lvl9pPr marL="0" marR="0" lvl="8" indent="0" algn="l">
        <a:lnSpc>
          <a:spcPct val="90000"/>
        </a:lnSpc>
        <a:spcBef>
          <a:spcPts val="0"/>
        </a:spcBef>
        <a:spcAft>
          <a:spcPts val="0"/>
        </a:spcAft>
        <a:buFont typeface="Symbol"/>
        <a:buNone/>
        <a:defRPr sz="3000">
          <a:latin typeface="+mj-lt"/>
          <a:ea typeface="+mj-ea"/>
          <a:cs typeface="+mj-cs"/>
        </a:defRPr>
      </a:lvl9pPr>
    </p:titleStyle>
    <p:bodyStyle>
      <a:defPPr/>
      <a:lvl1pPr marL="314325" marR="0" lvl="0" indent="-31432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800">
          <a:latin typeface="+mn-lt"/>
          <a:ea typeface="+mn-ea"/>
          <a:cs typeface="+mn-cs"/>
        </a:defRPr>
      </a:lvl1pPr>
      <a:lvl2pPr marL="736600" marR="0" lvl="1" indent="-279400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600">
          <a:latin typeface="+mn-lt"/>
          <a:ea typeface="+mn-ea"/>
          <a:cs typeface="+mn-cs"/>
        </a:defRPr>
      </a:lvl2pPr>
      <a:lvl3pPr marL="1158875" marR="0" lvl="2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3pPr>
      <a:lvl4pPr marL="1616075" marR="0" lvl="3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4pPr>
      <a:lvl5pPr marL="2073275" marR="0" lvl="4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5pPr>
      <a:lvl6pPr marL="2530475" marR="0" lvl="5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6pPr>
      <a:lvl7pPr marL="2987675" marR="0" lvl="6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7pPr>
      <a:lvl8pPr marL="3444875" marR="0" lvl="7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8pPr>
      <a:lvl9pPr marL="3902075" marR="0" lvl="8" indent="-244475" algn="l">
        <a:lnSpc>
          <a:spcPct val="90000"/>
        </a:lnSpc>
        <a:spcBef>
          <a:spcPts val="750"/>
        </a:spcBef>
        <a:spcAft>
          <a:spcPts val="0"/>
        </a:spcAft>
        <a:buFont typeface="Symbol"/>
        <a:buChar char=""/>
        <a:defRPr sz="1400">
          <a:latin typeface="+mn-lt"/>
          <a:ea typeface="+mn-ea"/>
          <a:cs typeface="+mn-cs"/>
        </a:defRPr>
      </a:lvl9pPr>
    </p:bodyStyle>
    <p:otherStyle>
      <a:defPPr/>
      <a:lvl1pPr lvl="0">
        <a:defRPr sz="1600">
          <a:latin typeface="+mn-lt"/>
          <a:ea typeface="+mn-ea"/>
          <a:cs typeface="+mn-cs"/>
        </a:defRPr>
      </a:lvl1pPr>
      <a:lvl2pPr lvl="1">
        <a:defRPr sz="1600">
          <a:latin typeface="+mn-lt"/>
          <a:ea typeface="+mn-ea"/>
          <a:cs typeface="+mn-cs"/>
        </a:defRPr>
      </a:lvl2pPr>
      <a:lvl3pPr lvl="2">
        <a:defRPr sz="1600">
          <a:latin typeface="+mn-lt"/>
          <a:ea typeface="+mn-ea"/>
          <a:cs typeface="+mn-cs"/>
        </a:defRPr>
      </a:lvl3pPr>
      <a:lvl4pPr lvl="3">
        <a:defRPr sz="1600">
          <a:latin typeface="+mn-lt"/>
          <a:ea typeface="+mn-ea"/>
          <a:cs typeface="+mn-cs"/>
        </a:defRPr>
      </a:lvl4pPr>
      <a:lvl5pPr lvl="4">
        <a:defRPr sz="1600">
          <a:latin typeface="+mn-lt"/>
          <a:ea typeface="+mn-ea"/>
          <a:cs typeface="+mn-cs"/>
        </a:defRPr>
      </a:lvl5pPr>
      <a:lvl6pPr lvl="5">
        <a:defRPr sz="1600">
          <a:latin typeface="+mn-lt"/>
          <a:ea typeface="+mn-ea"/>
          <a:cs typeface="+mn-cs"/>
        </a:defRPr>
      </a:lvl6pPr>
      <a:lvl7pPr lvl="6">
        <a:defRPr sz="1600">
          <a:latin typeface="+mn-lt"/>
          <a:ea typeface="+mn-ea"/>
          <a:cs typeface="+mn-cs"/>
        </a:defRPr>
      </a:lvl7pPr>
      <a:lvl8pPr lvl="7">
        <a:defRPr sz="1600">
          <a:latin typeface="+mn-lt"/>
          <a:ea typeface="+mn-ea"/>
          <a:cs typeface="+mn-cs"/>
        </a:defRPr>
      </a:lvl8pPr>
      <a:lvl9pPr lvl="8">
        <a:defRPr sz="1600"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/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Краснодарский край, Туапсинский район, г. Туапсе</a:t>
            </a: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МБОУ СОШ №2 им. Б. М. Ляхя</a:t>
            </a:r>
          </a:p>
          <a:p>
            <a:pPr marL="0" indent="0">
              <a:lnSpc>
                <a:spcPct val="150000"/>
              </a:lnSpc>
              <a:buNone/>
            </a:pPr>
            <a:endParaRPr sz="140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Индивидуальный проект по предмету музыки</a:t>
            </a: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Тема: «Рок как музыкальное направление и его виды»</a:t>
            </a: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Мудров Даниил Владиславович</a:t>
            </a: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Ученик 10«А» класса</a:t>
            </a: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Научный руководитель: учитель музыки .......</a:t>
            </a:r>
          </a:p>
          <a:p>
            <a:pPr marL="0" indent="0">
              <a:lnSpc>
                <a:spcPct val="150000"/>
              </a:lnSpc>
              <a:buNone/>
            </a:pPr>
            <a:endParaRPr sz="140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1400">
                <a:latin typeface="Times New Roman"/>
                <a:ea typeface="Times New Roman"/>
                <a:cs typeface="Times New Roman"/>
              </a:rPr>
              <a:t>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/>
        </p:nvSpPr>
        <p:spPr>
          <a:xfrm>
            <a:off x="612321" y="848270"/>
            <a:ext cx="2896966" cy="3487964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Гранж – грязное звучание, простая установка барабанов, вокал без чистого лирического звучания, чередования «тихо-громко». К такому жанру относятся такие группы как «NIRVANA», «Alice in Chains», «Hole» и т.д.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4376964" y="303984"/>
            <a:ext cx="3755572" cy="2072821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4354286" y="2435770"/>
            <a:ext cx="3891643" cy="2562224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/>
        </p:nvSpPr>
        <p:spPr>
          <a:xfrm>
            <a:off x="204107" y="235948"/>
            <a:ext cx="3600002" cy="312964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Практическая часть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181428" y="666841"/>
            <a:ext cx="8748038" cy="630464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Чтобы раскрыть свою тему, я решил проанализировать несколько песен из некоторых жанров, а именно песню группы «Гражданская Оборона» – «Моя оборона», и песню группы «The Beatles» – «Yesterday»/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158750" y="1573984"/>
            <a:ext cx="8793394" cy="1333499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песне «Моя оборона» можно услышать вокал в стиле панк-рок, а смысл самого текста заключается в осознании автором того, что в мире все решает внешний вид, наигранность и лесть, что можно понять по выражению «пластмассовый мир победил». От произведения идет сильный поток эмоций, а так же ярко передаётся отчаянное настроение автора, но с оставшейся надеждой, что все изменится.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181428" y="3229520"/>
            <a:ext cx="8725359" cy="1560286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песне «Yesterday», написанной самой первой рок группой, автор поет о вчерашнем дне, он понимает что его не вернуть,но еще вчера он был счастлив. В песне прослеживается меланхоличное настроение, сопровождаемое тихой и гармоничной музыкой. Смыслом этой песне является невозвратимость прошлого, и песня настраивает на желание человека наслаждается каждым моментом в своей жизни, чтобы не огорчаться, что он что-то упустил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226785" y="303984"/>
            <a:ext cx="7886704" cy="42724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>
              <a:lnSpc>
                <a:spcPct val="150000"/>
              </a:lnSpc>
            </a:pPr>
            <a:r>
              <a:rPr sz="1400">
                <a:latin typeface="Times New Roman"/>
                <a:ea typeface="Times New Roman"/>
                <a:cs typeface="Times New Roman"/>
              </a:rPr>
              <a:t>Опрос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249464" y="916305"/>
            <a:ext cx="8453216" cy="789214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Я спросил 10 своих одноклассников о том, нравится ли им рок или нет, и получил такие результаты: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249464" y="1800770"/>
            <a:ext cx="6094644" cy="970643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«да» – ответили 4 человека;</a:t>
            </a:r>
          </a:p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«нет» – ответили 3 человека;</a:t>
            </a:r>
          </a:p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«затрудняюсь ответить» – ответили 3 человека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249464" y="2912020"/>
            <a:ext cx="8521252" cy="358321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Результаты представлены в таблице:</a:t>
            </a:r>
          </a:p>
        </p:txBody>
      </p:sp>
      <p:graphicFrame>
        <p:nvGraphicFramePr>
          <p:cNvPr id="65" name="Table 65"/>
          <p:cNvGraphicFramePr/>
          <p:nvPr/>
        </p:nvGraphicFramePr>
        <p:xfrm>
          <a:off x="294821" y="3569698"/>
          <a:ext cx="8434617" cy="1258615"/>
        </p:xfrm>
        <a:graphic>
          <a:graphicData uri="http://schemas.openxmlformats.org/drawingml/2006/table">
            <a:tbl>
              <a:tblPr bandRow="1" bandCol="1">
                <a:tableStyleId>{6CCA49DA-CB45-4946-9BEE-3CDAD6C900EF}</a:tableStyleId>
              </a:tblPr>
              <a:tblGrid>
                <a:gridCol w="2811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1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1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5385">
                <a:tc>
                  <a:txBody>
                    <a:bodyPr/>
                    <a:lstStyle/>
                    <a:p>
                      <a:pPr algn="ctr"/>
                      <a:endParaRPr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</a:rPr>
                        <a:t>«да»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50000"/>
                        </a:lnSpc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</a:rPr>
                        <a:t>«нет»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</a:rPr>
                        <a:t>«затрудняюсь»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385">
                <a:tc>
                  <a:txBody>
                    <a:bodyPr/>
                    <a:lstStyle/>
                    <a:p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</a:t>
                      </a:r>
                    </a:p>
                    <a:p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 </a:t>
                      </a:r>
                    </a:p>
                    <a:p>
                      <a:r>
                        <a:rPr sz="1400"/>
                        <a:t>                        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/>
                        <a:t>            </a:t>
                      </a:r>
                    </a:p>
                    <a:p>
                      <a:r>
                        <a:rPr sz="1400"/>
                        <a:t>                        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17500" y="349341"/>
            <a:ext cx="3645811" cy="313849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>
              <a:lnSpc>
                <a:spcPct val="150000"/>
              </a:lnSpc>
            </a:pPr>
            <a:r>
              <a:rPr sz="1400">
                <a:latin typeface="Times New Roman"/>
                <a:ea typeface="Times New Roman"/>
                <a:cs typeface="Times New Roman"/>
              </a:rPr>
              <a:t>Заключение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362857" y="825591"/>
            <a:ext cx="8181073" cy="1991178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ходе работы я узнал много нового о жанре «рок»: нашел множество новых групп, узнал много нового о каждом из жанров, конечно я перечислил только основные из существующих, но все же мои знания расширились, и каждый жанр открылся для меня по-новому. Также при анализе песен я узнал что они имеют не один смысл, и могу сказать что это было очень интересно. Решением писать проект на тему «рок» было связано стем что люди часто под этим словом  понимают тяжелое звучание инструментов и тяжёлый вокал, но, как я доказал – это не так.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2630714" y="3547020"/>
            <a:ext cx="3600002" cy="494392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lnSpc>
                <a:spcPct val="150000"/>
              </a:lnSpc>
              <a:buNone/>
            </a:pP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/>
        </p:nvSpPr>
        <p:spPr>
          <a:xfrm>
            <a:off x="29956" y="28955"/>
            <a:ext cx="9084092" cy="5114636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>
              <a:defRPr sz="1600">
                <a:latin typeface="+mn-lt"/>
                <a:ea typeface="+mn-ea"/>
                <a:cs typeface="+mn-cs"/>
              </a:defRPr>
            </a:lvl1pPr>
            <a:lvl2pPr marL="457200" lvl="1" indent="0">
              <a:defRPr sz="1600">
                <a:latin typeface="+mn-lt"/>
                <a:ea typeface="+mn-ea"/>
                <a:cs typeface="+mn-cs"/>
              </a:defRPr>
            </a:lvl2pPr>
            <a:lvl3pPr marL="914400" lvl="2" indent="0">
              <a:defRPr sz="1600">
                <a:latin typeface="+mn-lt"/>
                <a:ea typeface="+mn-ea"/>
                <a:cs typeface="+mn-cs"/>
              </a:defRPr>
            </a:lvl3pPr>
            <a:lvl4pPr marL="1371600" lvl="3" indent="0">
              <a:defRPr sz="1600">
                <a:latin typeface="+mn-lt"/>
                <a:ea typeface="+mn-ea"/>
                <a:cs typeface="+mn-cs"/>
              </a:defRPr>
            </a:lvl4pPr>
            <a:lvl5pPr marL="1828800" lvl="4" indent="0">
              <a:defRPr sz="1600">
                <a:latin typeface="+mn-lt"/>
                <a:ea typeface="+mn-ea"/>
                <a:cs typeface="+mn-cs"/>
              </a:defRPr>
            </a:lvl5pPr>
            <a:lvl6pPr marL="2286000" lvl="5" indent="0">
              <a:defRPr sz="1600">
                <a:latin typeface="+mn-lt"/>
                <a:ea typeface="+mn-ea"/>
                <a:cs typeface="+mn-cs"/>
              </a:defRPr>
            </a:lvl6pPr>
            <a:lvl7pPr marL="2743200" lvl="6" indent="0">
              <a:defRPr sz="1600">
                <a:latin typeface="+mn-lt"/>
                <a:ea typeface="+mn-ea"/>
                <a:cs typeface="+mn-cs"/>
              </a:defRPr>
            </a:lvl7pPr>
            <a:lvl8pPr marL="3200400" lvl="7" indent="0">
              <a:defRPr sz="1600">
                <a:latin typeface="+mn-lt"/>
                <a:ea typeface="+mn-ea"/>
                <a:cs typeface="+mn-cs"/>
              </a:defRPr>
            </a:lvl8pPr>
            <a:lvl9pPr marL="3657600" lvl="8" indent="0">
              <a:defRPr sz="16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ОГЛАВЛЕНИЕ</a:t>
            </a:r>
          </a:p>
          <a:p>
            <a:pPr algn="l">
              <a:buNone/>
            </a:pP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Введение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1.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какие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виды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рока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бывают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1.1Софт-рок..................................................................................................................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1.2Психоделический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рок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1.3Хард-рок...................................................................................................................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6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1.4Панк-рок...................................................................................................................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7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1.5Альтернативный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рок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8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1.6Инди-рок...................................................................................................................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9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1.7Гранж-рок..................................................................................................................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10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2.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практическая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11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2.1Анализ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песен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12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2.2Опрос.........................................................................................................................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12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Заключение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13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buNone/>
            </a:pP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Используемая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литература</a:t>
            </a:r>
            <a:r>
              <a:rPr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............................................................................................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14</a:t>
            </a:r>
            <a:endParaRPr sz="1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28650" y="273853"/>
            <a:ext cx="7886704" cy="58599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  <a:lvl2pPr lvl="1"/>
            <a:lvl3pPr lvl="2"/>
            <a:lvl4pPr lvl="3"/>
            <a:lvl5pPr lvl="4"/>
            <a:lvl6pPr lvl="5"/>
            <a:lvl7pPr lvl="6"/>
            <a:lvl8pPr lvl="7"/>
            <a:lvl9pPr lvl="8"/>
          </a:lstStyle>
          <a:p>
            <a:pPr algn="ctr">
              <a:lnSpc>
                <a:spcPct val="150000"/>
              </a:lnSpc>
            </a:pPr>
            <a:r>
              <a:rPr sz="1400">
                <a:latin typeface="Times New Roman"/>
                <a:ea typeface="Times New Roman"/>
                <a:cs typeface="Times New Roman"/>
              </a:rPr>
              <a:t>Введение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28650" y="915695"/>
            <a:ext cx="7886704" cy="3921297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>
              <a:buNone/>
            </a:lvl1pPr>
            <a:lvl2pPr lvl="1">
              <a:buNone/>
            </a:lvl2pPr>
            <a:lvl3pPr lvl="2">
              <a:buNone/>
            </a:lvl3pPr>
            <a:lvl4pPr lvl="3">
              <a:buNone/>
            </a:lvl4pPr>
            <a:lvl5pPr lvl="4">
              <a:buNone/>
            </a:lvl5pPr>
            <a:lvl6pPr lvl="5">
              <a:buNone/>
            </a:lvl6pPr>
            <a:lvl7pPr lvl="6">
              <a:buNone/>
            </a:lvl7pPr>
            <a:lvl8pPr lvl="7">
              <a:buNone/>
            </a:lvl8pPr>
            <a:lvl9pPr lvl="8">
              <a:buNone/>
            </a:lvl9pPr>
          </a:lstStyle>
          <a:p>
            <a:pPr marL="0" indent="0">
              <a:buNone/>
            </a:pPr>
            <a:r>
              <a:rPr sz="1400" b="1">
                <a:latin typeface="Times New Roman"/>
                <a:ea typeface="Times New Roman"/>
                <a:cs typeface="Times New Roman"/>
              </a:rPr>
              <a:t>Актуальность </a:t>
            </a:r>
            <a:r>
              <a:rPr sz="1400" b="0">
                <a:latin typeface="Times New Roman"/>
                <a:ea typeface="Times New Roman"/>
                <a:cs typeface="Times New Roman"/>
              </a:rPr>
              <a:t>моей темы заключается в том, что на сегодняшний день музыка один из самых популярных и доступных видов искусства, она имеет множество жанров. Об одном из них, а именно о таком жанре как рок, я сейчас расскажу. Я решил углубить свои знания в данной области искусства, и рассказать об этом.</a:t>
            </a:r>
          </a:p>
          <a:p>
            <a:pPr marL="0" indent="0">
              <a:buNone/>
            </a:pPr>
            <a:r>
              <a:rPr sz="1400" b="1">
                <a:latin typeface="Times New Roman"/>
                <a:ea typeface="Times New Roman"/>
                <a:cs typeface="Times New Roman"/>
              </a:rPr>
              <a:t>Цель </a:t>
            </a:r>
            <a:r>
              <a:rPr sz="1400" b="0">
                <a:latin typeface="Times New Roman"/>
                <a:ea typeface="Times New Roman"/>
                <a:cs typeface="Times New Roman"/>
              </a:rPr>
              <a:t>данного проекта заключается в расширении знаний об мире музыки, в частности – рока</a:t>
            </a:r>
          </a:p>
          <a:p>
            <a:pPr marL="0" indent="0">
              <a:buNone/>
            </a:pPr>
            <a:r>
              <a:rPr sz="1400" b="1">
                <a:latin typeface="Times New Roman"/>
                <a:ea typeface="Times New Roman"/>
                <a:cs typeface="Times New Roman"/>
              </a:rPr>
              <a:t>Задачей </a:t>
            </a:r>
            <a:r>
              <a:rPr sz="1400" b="0">
                <a:latin typeface="Times New Roman"/>
                <a:ea typeface="Times New Roman"/>
                <a:cs typeface="Times New Roman"/>
              </a:rPr>
              <a:t>проектной работы является изменение мнения людей о жанре «рок»</a:t>
            </a:r>
          </a:p>
          <a:p>
            <a:pPr marL="0" indent="0">
              <a:buNone/>
            </a:pPr>
            <a:r>
              <a:rPr sz="1400" b="1">
                <a:latin typeface="Times New Roman"/>
                <a:ea typeface="Times New Roman"/>
                <a:cs typeface="Times New Roman"/>
              </a:rPr>
              <a:t>Методы – </a:t>
            </a:r>
            <a:r>
              <a:rPr sz="1400" b="0" i="0">
                <a:latin typeface="Times New Roman"/>
                <a:ea typeface="Times New Roman"/>
                <a:cs typeface="Times New Roman"/>
              </a:rPr>
              <a:t>использование литературы и интернета для получения нужной информации о нужной теме</a:t>
            </a:r>
          </a:p>
          <a:p>
            <a:pPr marL="0" indent="0">
              <a:buNone/>
            </a:pPr>
            <a:r>
              <a:rPr sz="1400" b="1" i="0">
                <a:latin typeface="Times New Roman"/>
                <a:ea typeface="Times New Roman"/>
                <a:cs typeface="Times New Roman"/>
              </a:rPr>
              <a:t>Гипотеза </a:t>
            </a:r>
            <a:r>
              <a:rPr sz="1400" b="0" i="0">
                <a:latin typeface="Times New Roman"/>
                <a:ea typeface="Times New Roman"/>
                <a:cs typeface="Times New Roman"/>
              </a:rPr>
              <a:t>заключается в вероятности того, что слушатели изменят свое мнение о жанре</a:t>
            </a:r>
          </a:p>
          <a:p>
            <a:pPr marL="0" indent="0">
              <a:buNone/>
            </a:pPr>
            <a:r>
              <a:rPr sz="1400" b="1" i="0">
                <a:latin typeface="Times New Roman"/>
                <a:ea typeface="Times New Roman"/>
                <a:cs typeface="Times New Roman"/>
              </a:rPr>
              <a:t>Предметом </a:t>
            </a:r>
            <a:r>
              <a:rPr sz="1400" b="0" i="0">
                <a:latin typeface="Times New Roman"/>
                <a:ea typeface="Times New Roman"/>
                <a:cs typeface="Times New Roman"/>
              </a:rPr>
              <a:t>исследования является жанр «рок»</a:t>
            </a:r>
          </a:p>
          <a:p>
            <a:pPr marL="0" indent="0">
              <a:buNone/>
            </a:pPr>
            <a:r>
              <a:rPr sz="1400" b="1" i="0">
                <a:latin typeface="Times New Roman"/>
                <a:ea typeface="Times New Roman"/>
                <a:cs typeface="Times New Roman"/>
              </a:rPr>
              <a:t>Объект исследования </a:t>
            </a:r>
            <a:r>
              <a:rPr sz="1400" b="0" i="0">
                <a:latin typeface="Times New Roman"/>
                <a:ea typeface="Times New Roman"/>
                <a:cs typeface="Times New Roman"/>
              </a:rPr>
              <a:t>– музыкальный жанр «рок»</a:t>
            </a:r>
          </a:p>
          <a:p>
            <a:pPr marL="0" indent="0">
              <a:buNone/>
            </a:pPr>
            <a:r>
              <a:rPr sz="1400" b="0" i="0">
                <a:latin typeface="Times New Roman"/>
                <a:ea typeface="Times New Roman"/>
                <a:cs typeface="Times New Roman"/>
              </a:rPr>
              <a:t>Музыка – это один из видов искусства, которое передает авторское настроение, ценности, мысли и чувства с помощью звуков. А рок в свою очередь – это вид тяжелой музыки, несущий в себе большой поток эмоций, сопровождающийся гитарным рифом, барабанным ритмом, бас-гитарой и в большинстве случаев своеобразным вокалом.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/>
        </p:nvSpPr>
        <p:spPr>
          <a:xfrm>
            <a:off x="362857" y="326662"/>
            <a:ext cx="2012502" cy="539750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Теоретическая часть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612321" y="1029698"/>
            <a:ext cx="3736073" cy="3692071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Софт-рок – это один из самых легких видов данного жанра, который можно охарактеризовать как «пышный», «воздушный». Представителями данного вида являются группы «The Beatles», «ABBA», «Badfnger», «Smokie» и т.д.</a:t>
            </a:r>
          </a:p>
        </p:txBody>
      </p:sp>
      <p:sp>
        <p:nvSpPr>
          <p:cNvPr id="29" name="Shape 29"/>
          <p:cNvSpPr txBox="1"/>
          <p:nvPr/>
        </p:nvSpPr>
        <p:spPr>
          <a:xfrm>
            <a:off x="4785178" y="213270"/>
            <a:ext cx="3868963" cy="2154010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Shape 30"/>
          <p:cNvSpPr txBox="1"/>
          <p:nvPr/>
        </p:nvSpPr>
        <p:spPr>
          <a:xfrm>
            <a:off x="4785178" y="2413091"/>
            <a:ext cx="3914321" cy="2423432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/>
        </p:nvSpPr>
        <p:spPr>
          <a:xfrm>
            <a:off x="612321" y="757555"/>
            <a:ext cx="3395894" cy="3805464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Характерными чертами </a:t>
            </a:r>
            <a:r>
              <a:rPr sz="14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психоделического рока </a:t>
            </a:r>
            <a:r>
              <a:rPr sz="1400" b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являются продолжительные сольные партии ведущих инструментов, различные акустические эффекты, нестандартные гармонии, вызывающие состояние иррациональной реальности, отрешённости у слушателя. представителями данного вида являются группы «The Rooling Stones», «The Black Angels», «Гражданская Оборона», «Химера», и т.д.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4331607" y="122555"/>
            <a:ext cx="4209143" cy="2234746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Shape 34"/>
          <p:cNvSpPr txBox="1"/>
          <p:nvPr/>
        </p:nvSpPr>
        <p:spPr>
          <a:xfrm>
            <a:off x="4308928" y="2367734"/>
            <a:ext cx="4254500" cy="2571749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703035" y="553448"/>
            <a:ext cx="3055716" cy="3941535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Хард-рок (металл) – то что приходит у всех на ум, когда слышат слово «рок», и его отличительными чертами являются агрессивный вокал и гитарный рифф с искажающим звуком, акцент на эти риффы и тяжелые громовые барабаны, с сопровождение баса. В таком жанре играли и играют: «Deep Purple», «Black Sabbath», «Gans N` Roses» и т.д.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x="4739821" y="122555"/>
            <a:ext cx="3522889" cy="2276928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Shape 38"/>
          <p:cNvSpPr txBox="1"/>
          <p:nvPr/>
        </p:nvSpPr>
        <p:spPr>
          <a:xfrm>
            <a:off x="4331607" y="2503806"/>
            <a:ext cx="4067174" cy="2458357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/>
        </p:nvSpPr>
        <p:spPr>
          <a:xfrm>
            <a:off x="703035" y="598805"/>
            <a:ext cx="2919645" cy="3850821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Панк-рок – стиль с не сложным созданием песен, в схеме «куплет-припев» с резкими конфронтационными  текстами. Многие исполнители самостоятельно пордюсировали свои записи через независимые лейблы. Играли такие группы как «The Exploited», «The Casualties», «Sex Pistols», «Гражданская Оборона», и т.д.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4195536" y="145234"/>
            <a:ext cx="3047999" cy="2322285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Shape 42"/>
          <p:cNvSpPr txBox="1"/>
          <p:nvPr/>
        </p:nvSpPr>
        <p:spPr>
          <a:xfrm>
            <a:off x="4172857" y="2413091"/>
            <a:ext cx="3936999" cy="2474232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/>
        </p:nvSpPr>
        <p:spPr>
          <a:xfrm>
            <a:off x="907142" y="870948"/>
            <a:ext cx="2692859" cy="3034393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Альтернативный рок – это тексты бунтарского содержания, чередование спокойных и более энергичных частей песни, непринятие существующих делений на жанры. В таком жанре играли: «The Cure», «Three Days Grase», «Faith No More», и т.д.  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4376964" y="190591"/>
            <a:ext cx="3823606" cy="2266949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" name="Shape 46"/>
          <p:cNvSpPr txBox="1"/>
          <p:nvPr/>
        </p:nvSpPr>
        <p:spPr>
          <a:xfrm>
            <a:off x="4376964" y="2503806"/>
            <a:ext cx="4067175" cy="2549071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771071" y="621484"/>
            <a:ext cx="2738216" cy="3578678"/>
          </a:xfrm>
          <a:prstGeom prst="rect">
            <a:avLst/>
          </a:prstGeom>
        </p:spPr>
        <p:txBody>
          <a:bodyPr vert="horz" wrap="square" lIns="90000" tIns="46800" rIns="90000" bIns="46800" anchor="t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l">
              <a:lnSpc>
                <a:spcPct val="150000"/>
              </a:lnSpc>
              <a:buNone/>
            </a:pPr>
            <a:r>
              <a:rPr sz="1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Инди-рок – жанр, не зависимый от коммерческой поп-музыки, использующий эксперименты с лирикой, эмоциями и чувствами, сложно предсказать дальнейшее звучание мелодии  в этом жанре. В двнном жанре играли: «The Doors», «Radical Fase», «Imagine Dragons» и т.д.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4422321" y="99877"/>
            <a:ext cx="3891643" cy="2584903"/>
          </a:xfrm>
          <a:prstGeom prst="rect">
            <a:avLst/>
          </a:prstGeom>
          <a:blipFill>
            <a:blip r:embed="rId2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" name="Shape 50"/>
          <p:cNvSpPr txBox="1"/>
          <p:nvPr/>
        </p:nvSpPr>
        <p:spPr>
          <a:xfrm>
            <a:off x="4308928" y="2707913"/>
            <a:ext cx="4141106" cy="2299607"/>
          </a:xfrm>
          <a:prstGeom prst="rect">
            <a:avLst/>
          </a:prstGeom>
          <a:blipFill>
            <a:blip r:embed="rId3"/>
            <a:stretch/>
          </a:blipFill>
        </p:spPr>
        <p:txBody>
          <a:bodyPr vert="horz" wrap="square" lIns="90000" tIns="46800" rIns="90000" bIns="46800" anchor="ctr" anchorCtr="1">
            <a:noAutofit/>
          </a:bodyPr>
          <a:lstStyle>
            <a:defPPr/>
            <a:lvl1pPr marL="0" lvl="0" indent="0"/>
            <a:lvl2pPr marL="457200" lvl="1" indent="0"/>
            <a:lvl3pPr marL="914400" lvl="2" indent="0"/>
            <a:lvl4pPr marL="1371600" lvl="3" indent="0"/>
            <a:lvl5pPr marL="1828800" lvl="4" indent="0"/>
            <a:lvl6pPr marL="2286000" lvl="5" indent="0"/>
            <a:lvl7pPr marL="2743200" lvl="6" indent="0"/>
            <a:lvl8pPr marL="3200400" lvl="7" indent="0"/>
            <a:lvl9pPr marL="3657600" lvl="8" indent="0"/>
          </a:lstStyle>
          <a:p>
            <a:pPr algn="ctr">
              <a:buNone/>
            </a:pPr>
            <a:endParaRPr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ic">
  <a:themeElements>
    <a:clrScheme name="Office">
      <a:dk1>
        <a:srgbClr val="000000"/>
      </a:dk1>
      <a:lt1>
        <a:srgbClr val="FFFFFF"/>
      </a:lt1>
      <a:dk2>
        <a:srgbClr val="3D5166"/>
      </a:dk2>
      <a:lt2>
        <a:srgbClr val="E5E6E7"/>
      </a:lt2>
      <a:accent1>
        <a:srgbClr val="D15757"/>
      </a:accent1>
      <a:accent2>
        <a:srgbClr val="E8B448"/>
      </a:accent2>
      <a:accent3>
        <a:srgbClr val="91C25F"/>
      </a:accent3>
      <a:accent4>
        <a:srgbClr val="3EB07E"/>
      </a:accent4>
      <a:accent5>
        <a:srgbClr val="36A6D6"/>
      </a:accent5>
      <a:accent6>
        <a:srgbClr val="367FCB"/>
      </a:accent6>
      <a:hlink>
        <a:srgbClr val="367FCB"/>
      </a:hlink>
      <a:folHlink>
        <a:srgbClr val="965E99"/>
      </a:folHlink>
    </a:clrScheme>
    <a:fontScheme name="Office">
      <a:majorFont>
        <a:latin typeface="XO Oriel"/>
        <a:ea typeface=""/>
        <a:cs typeface=""/>
      </a:majorFont>
      <a:minorFont>
        <a:latin typeface="XO Oriel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6350">
          <a:solidFill>
            <a:schemeClr val="phClr">
              <a:shade val="95000"/>
              <a:satMod val="105000"/>
            </a:schemeClr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3</TotalTime>
  <Words>1013</Words>
  <Application>Microsoft Office PowerPoint</Application>
  <DocSecurity>0</DocSecurity>
  <PresentationFormat>Экран (16:9)</PresentationFormat>
  <Paragraphs>70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Symbol</vt:lpstr>
      <vt:lpstr>Times New Roman</vt:lpstr>
      <vt:lpstr>XO Oriel</vt:lpstr>
      <vt:lpstr>Basic</vt:lpstr>
      <vt:lpstr>Краснодарский край, Туапсинский район, г. Туапсе МБОУ СОШ №2 им. Б. М. Ляхя  Индивидуальный проект по предмету музыки Тема: «Рок как музыкальное направление и его виды» Мудров Даниил Владиславович Ученик 10«А» класса Научный руководитель: учитель музыки .......  2025</vt:lpstr>
      <vt:lpstr>Презентация PowerPoint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Опрос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Краснодарский край, Туапсинский район, г. Туапсе МБОУ СОШ №2 им. Б. М. Ляхя  Индивидуальный проект по предмету музыки Тема: «Рок как музыкальное направление и его виды» Мудров Даниил Владиславович Ученик 10«А» класса Научный руководитель: учитель музыки .......  2025</dc:title>
  <cp:lastModifiedBy>Сош111</cp:lastModifiedBy>
  <cp:revision>3</cp:revision>
  <dcterms:created xsi:type="dcterms:W3CDTF">2025-04-01T15:03:35Z</dcterms:created>
  <dcterms:modified xsi:type="dcterms:W3CDTF">2025-04-03T06:33:46Z</dcterms:modified>
</cp:coreProperties>
</file>