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585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282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3305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058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6148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91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182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211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030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786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37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491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36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69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49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400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7530-B301-4A3F-83FA-AD51FBB7045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07B0848-1710-4242-84CC-282D6830C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13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F24E01-4AE8-62A3-31EB-E1CA13464F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501162"/>
            <a:ext cx="7766936" cy="2092569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r>
              <a:rPr lang="ru-RU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Краснодарский край, Туапсинский район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 СОШ №2 им. М.Б. Ляха г. Туапсе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449F79-1B21-74D6-DE6D-FDDB5C2F6E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0423" y="1934308"/>
            <a:ext cx="9144000" cy="4237893"/>
          </a:xfrm>
        </p:spPr>
        <p:txBody>
          <a:bodyPr>
            <a:noAutofit/>
          </a:bodyPr>
          <a:lstStyle/>
          <a:p>
            <a:pPr algn="ctr"/>
            <a:r>
              <a:rPr kumimoji="0" lang="ru-RU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Исследовательский проект по физической культуре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«ГТО и его значение»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ученицы 10 «А» класса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Тушканова Валерия Сергеевна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Научный руководитель: учитель физкультуре Козленко Ю.А.</a:t>
            </a:r>
          </a:p>
          <a:p>
            <a:pPr algn="ctr"/>
            <a:r>
              <a:rPr lang="ru-RU" sz="3200" kern="1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2025г.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0653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6DDA6-27A2-C8BE-F7DC-C1C3E41F3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96361"/>
            <a:ext cx="8596668" cy="805962"/>
          </a:xfrm>
        </p:spPr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A541C5-AD22-2A39-06BB-B6DBB1206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817685"/>
            <a:ext cx="10014112" cy="59436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исследования: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Существующие стереотипы о недоступности спорта для всех и необходимости значительных ресурсов для физической активности. Программа ГТО опровергает эти мифы, предлагая разнообразные испытания для людей с разными возможностями.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Развеять мифы о недоступности спорта и доказать, что ГТО способствует вовлечению в физическую активность всех категорий населения.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историю и структуру программы ГТО.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Проанализировать влияние ГТО на физическое развитие участников.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опрос среди учащихся для оценки уровня осведомлённости о ГТО.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Сравнить эффективность ГТО с другими спортивными инициативами.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Гипотеза: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Низкий уровень участия в ГТО связан с недостаточной информированностью о преимуществах программы.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исследования: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Социально-педагогическое значение ГТО и его роль в формировании здорового образа жизни.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12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C65EBA-C341-0AB7-C7BD-68E4922D8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54977"/>
            <a:ext cx="7244535" cy="167933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Предпосылки возникновения ГТО в СССР</a:t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1.1   Социально-экономические и политические  условия</a:t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0863AC-4249-01B3-63D4-952E09A76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770" y="1336432"/>
            <a:ext cx="9935308" cy="546002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sz="16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Последствия Гражданской войны и разрухи</a:t>
            </a: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революции 1917 года и Гражданской войны СССР находился в состоянии экономической и социальной нестабильности. Население страдало от эпидемий, недоедания и низкого уровня физического здоровья. Государству требовались здоровые граждане для восстановления промышленности и сельского хозяйства.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sz="16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Индустриализация и милитаризация</a:t>
            </a: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началом первой пятилетки (1928–1932) СССР взял курс на ускоренную индустриализацию. Для работы на стройках и заводах нужны были физически выносливые рабочие. Одновременно угроза военных конфликтов (например, конфликт на КВЖД в 1929 г.) требовала подготовки населения к обороне.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sz="16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Исследования НИИ физической культуры</a:t>
            </a: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1920-х годах советские учёные (А.А. </a:t>
            </a:r>
            <a:r>
              <a:rPr lang="ru-RU" sz="1600" dirty="0" err="1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Зикмунд</a:t>
            </a: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В.В. </a:t>
            </a:r>
            <a:r>
              <a:rPr lang="ru-RU" sz="1600" dirty="0" err="1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Гориневский</a:t>
            </a:r>
            <a:r>
              <a:rPr lang="ru-RU" sz="16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доказали, что регулярные физические нагрузки повышают производительность труда на 15–20%. Это стало аргументом для внедрения массовых спортивных программ.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2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CFD8B12-204D-5934-0DA6-0D58EBDC1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686" y="140677"/>
            <a:ext cx="2616260" cy="179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112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8468C4-2F6C-1438-F53F-C00BE2CBD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1146" y="223716"/>
            <a:ext cx="3691827" cy="2299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CE520-4B43-FF44-E6C2-8305300FC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1.2 Этапы эволюции программы ГТО (1930-е гг. — современность)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C81D319-DDB6-B531-8189-A78E8E9A09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913143"/>
              </p:ext>
            </p:extLst>
          </p:nvPr>
        </p:nvGraphicFramePr>
        <p:xfrm>
          <a:off x="677864" y="1837593"/>
          <a:ext cx="7683621" cy="4137257"/>
        </p:xfrm>
        <a:graphic>
          <a:graphicData uri="http://schemas.openxmlformats.org/drawingml/2006/table">
            <a:tbl>
              <a:tblPr firstRow="1" firstCol="1" bandRow="1"/>
              <a:tblGrid>
                <a:gridCol w="2561207">
                  <a:extLst>
                    <a:ext uri="{9D8B030D-6E8A-4147-A177-3AD203B41FA5}">
                      <a16:colId xmlns:a16="http://schemas.microsoft.com/office/drawing/2014/main" val="1121138659"/>
                    </a:ext>
                  </a:extLst>
                </a:gridCol>
                <a:gridCol w="2561207">
                  <a:extLst>
                    <a:ext uri="{9D8B030D-6E8A-4147-A177-3AD203B41FA5}">
                      <a16:colId xmlns:a16="http://schemas.microsoft.com/office/drawing/2014/main" val="4132301737"/>
                    </a:ext>
                  </a:extLst>
                </a:gridCol>
                <a:gridCol w="2561207">
                  <a:extLst>
                    <a:ext uri="{9D8B030D-6E8A-4147-A177-3AD203B41FA5}">
                      <a16:colId xmlns:a16="http://schemas.microsoft.com/office/drawing/2014/main" val="611212761"/>
                    </a:ext>
                  </a:extLst>
                </a:gridCol>
              </a:tblGrid>
              <a:tr h="6263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 b="1" dirty="0"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Период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 b="1"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 b="1"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Особенности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813406"/>
                  </a:ext>
                </a:extLst>
              </a:tr>
              <a:tr h="132240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1930-е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Военно-трудовая подготовка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Акцент на метание гранаты, марш-броски.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021906"/>
                  </a:ext>
                </a:extLst>
              </a:tr>
              <a:tr h="6238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1950–1980-е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Массовость и идеология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ступеней, интеграция в школы.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2061721"/>
                  </a:ext>
                </a:extLst>
              </a:tr>
              <a:tr h="132240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2014г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Здоровье нации и престиж спорта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200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Цифровизация, индивидуальный подход.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3255590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13A1674-8417-63BA-FF38-F75E7A0357D1}"/>
              </a:ext>
            </a:extLst>
          </p:cNvPr>
          <p:cNvSpPr/>
          <p:nvPr/>
        </p:nvSpPr>
        <p:spPr>
          <a:xfrm>
            <a:off x="0" y="1"/>
            <a:ext cx="10726615" cy="6787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57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C8F67D-A89E-8623-1621-8CDAE73B6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892" y="1116623"/>
            <a:ext cx="6717323" cy="43844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1C8E42-2D73-B9AE-CC1C-BC0F05350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8377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1.3</a:t>
            </a:r>
            <a:r>
              <a:rPr lang="ru-RU" sz="2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404040"/>
                </a:solidFill>
                <a:effectLst/>
                <a:ea typeface="Calibri" panose="020F0502020204030204" pitchFamily="34" charset="0"/>
              </a:rPr>
              <a:t>Структура и нормативы ГТО: возрастные ступени и их особенности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660544-8E8B-B973-E6F6-3B3912DAE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916" y="2092569"/>
            <a:ext cx="5014546" cy="340848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ГТО предусматривает </a:t>
            </a:r>
            <a:r>
              <a:rPr lang="ru-RU" sz="18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18 возрастных ступеней</a:t>
            </a: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которые охватывают граждан от 6 до 70+ лет. Каждая ступень учитывает физиологические особенности возраста и направлена на постепенное развитие навыков.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AutoShape 2" descr="Picture background">
            <a:extLst>
              <a:ext uri="{FF2B5EF4-FFF2-40B4-BE49-F238E27FC236}">
                <a16:creationId xmlns:a16="http://schemas.microsoft.com/office/drawing/2014/main" id="{58578A21-CA1B-C8D1-B236-02450E534E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63969" y="3276599"/>
            <a:ext cx="4384431" cy="438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8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2374DD80-CD8A-FA70-84AD-12ADB5ACA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901" y="261205"/>
            <a:ext cx="5035062" cy="414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6CC1FF-A5AA-E150-5038-1E70EB7C1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1.4 Виды испытаний ГТО: бег, прыжки, метание и другие дисциплины</a:t>
            </a:r>
            <a:b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603681-003C-1C62-8D81-DEB051EDE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904" y="1661747"/>
            <a:ext cx="8596668" cy="3455376"/>
          </a:xfrm>
        </p:spPr>
        <p:txBody>
          <a:bodyPr>
            <a:noAutofit/>
          </a:bodyPr>
          <a:lstStyle/>
          <a:p>
            <a:pPr marL="228600" algn="just">
              <a:lnSpc>
                <a:spcPct val="150000"/>
              </a:lnSpc>
              <a:spcAft>
                <a:spcPts val="500"/>
              </a:spcAft>
            </a:pPr>
            <a:r>
              <a:rPr lang="ru-RU" sz="2400" b="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Бег: </a:t>
            </a:r>
            <a:r>
              <a:rPr lang="ru-RU" sz="2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Проверка скорости и реакции.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Прыжки: </a:t>
            </a:r>
            <a:r>
              <a:rPr lang="ru-RU" sz="24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Проверка взрывной силы ног.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Метания: Проверка взрывной силы ног.</a:t>
            </a:r>
          </a:p>
          <a:p>
            <a:pPr marL="228600" algn="just">
              <a:lnSpc>
                <a:spcPct val="150000"/>
              </a:lnSpc>
              <a:spcAft>
                <a:spcPts val="500"/>
              </a:spcAft>
            </a:pPr>
            <a:r>
              <a:rPr lang="ru-RU" sz="2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Силовые упражнения: Оценка силы верхнего плечевого пояса.</a:t>
            </a:r>
          </a:p>
          <a:p>
            <a:pPr marL="228600" algn="just">
              <a:lnSpc>
                <a:spcPct val="150000"/>
              </a:lnSpc>
              <a:spcAft>
                <a:spcPts val="500"/>
              </a:spcAft>
            </a:pPr>
            <a:r>
              <a:rPr lang="ru-RU" sz="2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Гибкость: Оценка эластичности мышц и связок.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83735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9D5CEE-9E92-F1EC-3A1A-2756D0A07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40404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Практическая часть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2.1 Опрос «ГТО и его значение»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6145" name="Рисунок 5">
            <a:extLst>
              <a:ext uri="{FF2B5EF4-FFF2-40B4-BE49-F238E27FC236}">
                <a16:creationId xmlns:a16="http://schemas.microsoft.com/office/drawing/2014/main" id="{27126B63-D307-E08D-BFC4-7E11DA8E1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96" y="2514957"/>
            <a:ext cx="3851031" cy="289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F225D1-454E-915D-34C6-6EEA79266FAC}"/>
              </a:ext>
            </a:extLst>
          </p:cNvPr>
          <p:cNvSpPr txBox="1"/>
          <p:nvPr/>
        </p:nvSpPr>
        <p:spPr>
          <a:xfrm>
            <a:off x="232996" y="2114847"/>
            <a:ext cx="45324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Диаграмма 1: Осведомлённость о ГТО</a:t>
            </a:r>
            <a:endParaRPr kumimoji="0" lang="ru-RU" altLang="ru-RU" sz="1600" b="1" i="1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CF7101-5A33-0A41-C5E3-2F8AD9AD87B8}"/>
              </a:ext>
            </a:extLst>
          </p:cNvPr>
          <p:cNvSpPr txBox="1"/>
          <p:nvPr/>
        </p:nvSpPr>
        <p:spPr>
          <a:xfrm>
            <a:off x="905608" y="5096995"/>
            <a:ext cx="2101361" cy="1151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Да, подробно: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35%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Слышал(а):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50%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Нет: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15%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83818-684A-C75F-8E69-632EC48F8697}"/>
              </a:ext>
            </a:extLst>
          </p:cNvPr>
          <p:cNvSpPr txBox="1"/>
          <p:nvPr/>
        </p:nvSpPr>
        <p:spPr>
          <a:xfrm>
            <a:off x="4523599" y="1996500"/>
            <a:ext cx="2879526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</a:pPr>
            <a:r>
              <a:rPr lang="ru-RU" sz="1600" b="0" i="1" dirty="0">
                <a:solidFill>
                  <a:srgbClr val="40404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Диаграмма 2: Участие в ГТО</a:t>
            </a:r>
            <a:endParaRPr lang="ru-RU" sz="1600" b="1" i="1" dirty="0">
              <a:solidFill>
                <a:srgbClr val="4F81BD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1BCA540-5656-2C8E-9A6B-E02832440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372" y="2828556"/>
            <a:ext cx="2990850" cy="25601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018A47-03F8-C5BF-AD8F-2F38ECB6336B}"/>
              </a:ext>
            </a:extLst>
          </p:cNvPr>
          <p:cNvSpPr txBox="1"/>
          <p:nvPr/>
        </p:nvSpPr>
        <p:spPr>
          <a:xfrm>
            <a:off x="4357322" y="5096995"/>
            <a:ext cx="2990850" cy="1151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Да, сдавал(а):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25%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Нет, но планирую: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40%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Нет и не планирую: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35%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EC71D9-BD0F-C051-AA9D-D01BBC710CF1}"/>
              </a:ext>
            </a:extLst>
          </p:cNvPr>
          <p:cNvSpPr txBox="1"/>
          <p:nvPr/>
        </p:nvSpPr>
        <p:spPr>
          <a:xfrm>
            <a:off x="7832022" y="1938711"/>
            <a:ext cx="3851031" cy="785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</a:pPr>
            <a:r>
              <a:rPr lang="ru-RU" sz="1600" b="0" i="1" dirty="0">
                <a:solidFill>
                  <a:srgbClr val="40404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Диаграмма 3: Основные барьеры для участия</a:t>
            </a:r>
            <a:endParaRPr lang="ru-RU" sz="1600" b="1" i="1" dirty="0">
              <a:solidFill>
                <a:srgbClr val="4F81BD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CAC842B-9012-860D-F1B3-0F3903432F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7069" y="2706468"/>
            <a:ext cx="3077276" cy="25601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0BBC86E-B980-89CB-BC1C-CF2152F78C8C}"/>
              </a:ext>
            </a:extLst>
          </p:cNvPr>
          <p:cNvSpPr txBox="1"/>
          <p:nvPr/>
        </p:nvSpPr>
        <p:spPr>
          <a:xfrm>
            <a:off x="7774138" y="5265003"/>
            <a:ext cx="3851031" cy="1538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хватает времени: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45%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знаю, как зарегистрироваться: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30%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Нет мотивации: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20%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5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неинтересна:</a:t>
            </a:r>
            <a:r>
              <a:rPr lang="ru-RU" sz="14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5%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492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CF402B-0F30-433A-F5C8-06377A5FC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37392"/>
            <a:ext cx="8596668" cy="64183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7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</a:t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E22FB7-9EF4-42B2-DC78-2E39EC60A14E}"/>
              </a:ext>
            </a:extLst>
          </p:cNvPr>
          <p:cNvSpPr txBox="1"/>
          <p:nvPr/>
        </p:nvSpPr>
        <p:spPr>
          <a:xfrm>
            <a:off x="571500" y="1103953"/>
            <a:ext cx="6101860" cy="5049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0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выводы</a:t>
            </a:r>
            <a:r>
              <a:rPr lang="ru-RU" sz="20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ГТО сохраняет свою актуальность как инструмент формирования здорового образа жизни, сочетающий исторические традиции и современные подходы.</a:t>
            </a:r>
            <a:endParaRPr lang="ru-RU" dirty="0">
              <a:solidFill>
                <a:srgbClr val="40404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требует модернизации коммуникационных стратегий: информирование через соцсети, интеграция в образовательные стандарты, использование цифровых платформ.</a:t>
            </a:r>
            <a:endParaRPr lang="ru-RU" dirty="0">
              <a:solidFill>
                <a:srgbClr val="40404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Мотивация участников на данный момент уже усилена за счёт бонусов (баллы ЕГЭ, льготы) и публичного признания достижений (церемонии награждения).</a:t>
            </a:r>
            <a:endParaRPr lang="ru-RU" dirty="0">
              <a:solidFill>
                <a:srgbClr val="40404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id="{4DBF26AF-C3E4-B332-4F04-4A0D082F8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475" y="0"/>
            <a:ext cx="5495192" cy="270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Picture background">
            <a:extLst>
              <a:ext uri="{FF2B5EF4-FFF2-40B4-BE49-F238E27FC236}">
                <a16:creationId xmlns:a16="http://schemas.microsoft.com/office/drawing/2014/main" id="{794AB688-F674-A0B5-3D96-2B30E9970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469" y="2811806"/>
            <a:ext cx="5184531" cy="270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65565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проекту 10А Тушканова Валерия</Template>
  <TotalTime>0</TotalTime>
  <Words>651</Words>
  <Application>Microsoft Office PowerPoint</Application>
  <PresentationFormat>Широкоэкранный</PresentationFormat>
  <Paragraphs>57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Calibri</vt:lpstr>
      <vt:lpstr>Cambria</vt:lpstr>
      <vt:lpstr>Segoe UI</vt:lpstr>
      <vt:lpstr>Symbol</vt:lpstr>
      <vt:lpstr>Times New Roman</vt:lpstr>
      <vt:lpstr>Trebuchet MS</vt:lpstr>
      <vt:lpstr>Wingdings 3</vt:lpstr>
      <vt:lpstr>Аспект</vt:lpstr>
      <vt:lpstr>Краснодарский край, Туапсинский район МБОУ СОШ №2 им. М.Б. Ляха г. Туапсе     </vt:lpstr>
      <vt:lpstr>введение</vt:lpstr>
      <vt:lpstr>Предпосылки возникновения ГТО в СССР 1.1   Социально-экономические и политические  условия </vt:lpstr>
      <vt:lpstr>1.2 Этапы эволюции программы ГТО (1930-е гг. — современность) </vt:lpstr>
      <vt:lpstr>1.3 Структура и нормативы ГТО: возрастные ступени и их особенности</vt:lpstr>
      <vt:lpstr>1.4 Виды испытаний ГТО: бег, прыжки, метание и другие дисциплины </vt:lpstr>
      <vt:lpstr>Практическая часть 2.1 Опрос «ГТО и его значение» </vt:lpstr>
      <vt:lpstr>Заключение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елена тушканова</dc:creator>
  <cp:lastModifiedBy>елена тушканова</cp:lastModifiedBy>
  <cp:revision>1</cp:revision>
  <dcterms:created xsi:type="dcterms:W3CDTF">2025-04-06T15:24:41Z</dcterms:created>
  <dcterms:modified xsi:type="dcterms:W3CDTF">2025-04-06T15:24:57Z</dcterms:modified>
</cp:coreProperties>
</file>