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11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Важно ли изучать морской мир в наше время</c:v>
                </c:pt>
              </c:strCache>
            </c:strRef>
          </c:tx>
          <c:dPt>
            <c:idx val="0"/>
            <c:bubble3D val="0"/>
            <c:spPr>
              <a:solidFill>
                <a:schemeClr val="accent5">
                  <a:shade val="76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5">
                  <a:tint val="77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0"/>
              <c:layout>
                <c:manualLayout>
                  <c:x val="-0.1458911974315957"/>
                  <c:y val="0.1076416088606451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458911974315957"/>
                  <c:y val="-0.1863027845665013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extLst>
                <c:ext xmlns:c15="http://schemas.microsoft.com/office/drawing/2012/chart" uri="{02D57815-91ED-43cb-92C2-25804820EDAC}">
                  <c15:fullRef>
                    <c15:sqref>Лист1!$A$2:$A$5</c15:sqref>
                  </c15:fullRef>
                </c:ext>
              </c:extLst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Лист1!$B$2:$B$5</c15:sqref>
                  </c15:fullRef>
                </c:ext>
              </c:extLst>
              <c:f>Лист1!$B$2:$B$3</c:f>
              <c:numCache>
                <c:formatCode>General</c:formatCode>
                <c:ptCount val="2"/>
                <c:pt idx="0">
                  <c:v>25</c:v>
                </c:pt>
                <c:pt idx="1">
                  <c:v>46</c:v>
                </c:pt>
              </c:numCache>
            </c:numRef>
          </c:val>
          <c:extLst>
            <c:ext xmlns:c15="http://schemas.microsoft.com/office/drawing/2012/chart" uri="{02D57815-91ED-43cb-92C2-25804820EDAC}">
              <c15:categoryFilterExceptions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D6ACF6E0-8D56-4AE7-9F33-AE385BA454DB}" type="datetimeFigureOut">
              <a:rPr lang="ru-RU" smtClean="0"/>
              <a:t>03.04.2025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7EB7FC99-4329-47B3-83D1-BFBEAD333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672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F6E0-8D56-4AE7-9F33-AE385BA454DB}" type="datetimeFigureOut">
              <a:rPr lang="ru-RU" smtClean="0"/>
              <a:t>03.04.2025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FC99-4329-47B3-83D1-BFBEAD333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329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F6E0-8D56-4AE7-9F33-AE385BA454DB}" type="datetimeFigureOut">
              <a:rPr lang="ru-RU" smtClean="0"/>
              <a:t>03.04.2025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FC99-4329-47B3-83D1-BFBEAD333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4618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F6E0-8D56-4AE7-9F33-AE385BA454DB}" type="datetimeFigureOut">
              <a:rPr lang="ru-RU" smtClean="0"/>
              <a:t>03.04.2025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FC99-4329-47B3-83D1-BFBEAD33371C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96419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F6E0-8D56-4AE7-9F33-AE385BA454DB}" type="datetimeFigureOut">
              <a:rPr lang="ru-RU" smtClean="0"/>
              <a:t>03.04.2025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FC99-4329-47B3-83D1-BFBEAD333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7165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F6E0-8D56-4AE7-9F33-AE385BA454DB}" type="datetimeFigureOut">
              <a:rPr lang="ru-RU" smtClean="0"/>
              <a:t>03.04.2025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FC99-4329-47B3-83D1-BFBEAD333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7116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F6E0-8D56-4AE7-9F33-AE385BA454DB}" type="datetimeFigureOut">
              <a:rPr lang="ru-RU" smtClean="0"/>
              <a:t>03.04.2025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FC99-4329-47B3-83D1-BFBEAD333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4955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F6E0-8D56-4AE7-9F33-AE385BA454DB}" type="datetimeFigureOut">
              <a:rPr lang="ru-RU" smtClean="0"/>
              <a:t>03.04.2025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FC99-4329-47B3-83D1-BFBEAD333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6292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F6E0-8D56-4AE7-9F33-AE385BA454DB}" type="datetimeFigureOut">
              <a:rPr lang="ru-RU" smtClean="0"/>
              <a:t>03.04.2025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FC99-4329-47B3-83D1-BFBEAD333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995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F6E0-8D56-4AE7-9F33-AE385BA454DB}" type="datetimeFigureOut">
              <a:rPr lang="ru-RU" smtClean="0"/>
              <a:t>03.04.2025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FC99-4329-47B3-83D1-BFBEAD333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956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F6E0-8D56-4AE7-9F33-AE385BA454DB}" type="datetimeFigureOut">
              <a:rPr lang="ru-RU" smtClean="0"/>
              <a:t>03.04.2025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FC99-4329-47B3-83D1-BFBEAD333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827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F6E0-8D56-4AE7-9F33-AE385BA454DB}" type="datetimeFigureOut">
              <a:rPr lang="ru-RU" smtClean="0"/>
              <a:t>03.04.2025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FC99-4329-47B3-83D1-BFBEAD333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4900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F6E0-8D56-4AE7-9F33-AE385BA454DB}" type="datetimeFigureOut">
              <a:rPr lang="ru-RU" smtClean="0"/>
              <a:t>03.04.2025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FC99-4329-47B3-83D1-BFBEAD333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696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F6E0-8D56-4AE7-9F33-AE385BA454DB}" type="datetimeFigureOut">
              <a:rPr lang="ru-RU" smtClean="0"/>
              <a:t>03.04.2025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FC99-4329-47B3-83D1-BFBEAD333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02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F6E0-8D56-4AE7-9F33-AE385BA454DB}" type="datetimeFigureOut">
              <a:rPr lang="ru-RU" smtClean="0"/>
              <a:t>03.04.2025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FC99-4329-47B3-83D1-BFBEAD333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515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F6E0-8D56-4AE7-9F33-AE385BA454DB}" type="datetimeFigureOut">
              <a:rPr lang="ru-RU" smtClean="0"/>
              <a:t>03.04.2025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FC99-4329-47B3-83D1-BFBEAD333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973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F6E0-8D56-4AE7-9F33-AE385BA454DB}" type="datetimeFigureOut">
              <a:rPr lang="ru-RU" smtClean="0"/>
              <a:t>03.04.2025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FC99-4329-47B3-83D1-BFBEAD333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486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ACF6E0-8D56-4AE7-9F33-AE385BA454DB}" type="datetimeFigureOut">
              <a:rPr lang="ru-RU" smtClean="0"/>
              <a:t>03.04.2025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7FC99-4329-47B3-83D1-BFBEAD333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0334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44997" y="-109182"/>
            <a:ext cx="10065367" cy="3042480"/>
          </a:xfrm>
        </p:spPr>
        <p:txBody>
          <a:bodyPr>
            <a:norm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МБОУ СОШ №2 имени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Б.М.Ляха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/>
              <a:t>Тема</a:t>
            </a:r>
            <a:r>
              <a:rPr lang="en-US" dirty="0"/>
              <a:t>:</a:t>
            </a:r>
            <a:r>
              <a:rPr lang="ru-RU" dirty="0" smtClean="0"/>
              <a:t>«</a:t>
            </a:r>
            <a:r>
              <a:rPr lang="ru-RU" dirty="0"/>
              <a:t>Технологии для морских исследований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22585" y="3178957"/>
            <a:ext cx="8791575" cy="1655762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Выполнил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Куралесин Георгий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Викторович</a:t>
            </a:r>
          </a:p>
          <a:p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Ученик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класса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7548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b="1" dirty="0"/>
              <a:t>1.7 Акустические технологии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3" y="2249487"/>
            <a:ext cx="5286684" cy="3541714"/>
          </a:xfrm>
        </p:spPr>
        <p:txBody>
          <a:bodyPr>
            <a:normAutofit lnSpcReduction="10000"/>
          </a:bodyPr>
          <a:lstStyle/>
          <a:p>
            <a:r>
              <a:rPr lang="ru-RU" dirty="0"/>
              <a:t> Акустические технологии – это область </a:t>
            </a:r>
            <a:r>
              <a:rPr lang="ru-RU" dirty="0" smtClean="0"/>
              <a:t>науки, </a:t>
            </a:r>
            <a:r>
              <a:rPr lang="ru-RU" dirty="0"/>
              <a:t>связанная с изучением и использованием звука для различных целей. Они широко применяются в медицине, науке, индустрии, развлечениях и других сферах. Особенно в морях и океанах.</a:t>
            </a:r>
          </a:p>
        </p:txBody>
      </p:sp>
      <p:pic>
        <p:nvPicPr>
          <p:cNvPr id="5124" name="Picture 4" descr="Picture backgroun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08"/>
          <a:stretch/>
        </p:blipFill>
        <p:spPr bwMode="auto">
          <a:xfrm>
            <a:off x="6823881" y="2097088"/>
            <a:ext cx="4530690" cy="304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8714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2.1 Анкетирование </a:t>
            </a:r>
            <a:r>
              <a:rPr lang="ru-RU" b="1" dirty="0" smtClean="0"/>
              <a:t>прохожих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1537" y="1758168"/>
            <a:ext cx="9905999" cy="354171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Большое </a:t>
            </a:r>
            <a:r>
              <a:rPr lang="ru-RU" dirty="0"/>
              <a:t>значение для любой темы является знание людей о ней, я решил спросить «Важно ли изучать морской мир в наше время» у незнакомых людей. Результаты я перенес в диаграмму.</a:t>
            </a:r>
          </a:p>
          <a:p>
            <a:endParaRPr lang="ru-RU" dirty="0"/>
          </a:p>
        </p:txBody>
      </p: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285193988"/>
              </p:ext>
            </p:extLst>
          </p:nvPr>
        </p:nvGraphicFramePr>
        <p:xfrm>
          <a:off x="2825087" y="3002507"/>
          <a:ext cx="6687403" cy="34370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25449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Заключение и выводы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Гипотеза </a:t>
            </a:r>
            <a:r>
              <a:rPr lang="ru-RU" dirty="0" smtClean="0"/>
              <a:t>подтверждена.</a:t>
            </a:r>
            <a:endParaRPr lang="ru-RU" dirty="0"/>
          </a:p>
          <a:p>
            <a:r>
              <a:rPr lang="ru-RU" dirty="0"/>
              <a:t>Цель достигнута.</a:t>
            </a:r>
          </a:p>
          <a:p>
            <a:r>
              <a:rPr lang="ru-RU" dirty="0"/>
              <a:t>Задачи выполнены.</a:t>
            </a:r>
          </a:p>
          <a:p>
            <a:r>
              <a:rPr lang="ru-RU" dirty="0"/>
              <a:t>Данные этой темы может использовать учитель географии для проведения </a:t>
            </a:r>
            <a:r>
              <a:rPr lang="ru-RU" dirty="0" smtClean="0"/>
              <a:t>урока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6965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0846" y="-232012"/>
            <a:ext cx="9905998" cy="1478570"/>
          </a:xfrm>
        </p:spPr>
        <p:txBody>
          <a:bodyPr/>
          <a:lstStyle/>
          <a:p>
            <a:r>
              <a:rPr lang="ru-RU" dirty="0"/>
              <a:t>Введение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4935" y="709683"/>
            <a:ext cx="10451909" cy="5773004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     </a:t>
            </a:r>
            <a:r>
              <a:rPr lang="ru-RU" b="1" dirty="0" smtClean="0"/>
              <a:t>Актуальность</a:t>
            </a:r>
            <a:r>
              <a:rPr lang="ru-RU" dirty="0"/>
              <a:t>: современные технологии позволяют исследователям изучать морскую среду, выявлять последствия загрязнения и изменять методы управления ресурсами. Изучение этих технологий не только расширяет кругозор учащихся, но и формирует у них осознание важности охраны водных ресурсов, что критически важно для будущего планеты.</a:t>
            </a:r>
          </a:p>
          <a:p>
            <a:r>
              <a:rPr lang="ru-RU" b="1" dirty="0" smtClean="0"/>
              <a:t>      Цель</a:t>
            </a:r>
            <a:r>
              <a:rPr lang="ru-RU" dirty="0"/>
              <a:t>: изучить и проанализировать современные технологии, применяемые в морских исследованиях. Оценить их эффективность и влияние на охрану морской экосистемы, а также изучить перспективы развития и применения в будущем.</a:t>
            </a:r>
          </a:p>
          <a:p>
            <a:r>
              <a:rPr lang="ru-RU" b="1" dirty="0"/>
              <a:t>  </a:t>
            </a:r>
            <a:r>
              <a:rPr lang="ru-RU" b="1" dirty="0" smtClean="0"/>
              <a:t>   Гипотеза</a:t>
            </a:r>
            <a:r>
              <a:rPr lang="ru-RU" dirty="0"/>
              <a:t>: разработка технологий для мониторинга состояния морских экосистем может привести к улучшению здоровья прибрежных зон</a:t>
            </a:r>
          </a:p>
          <a:p>
            <a:r>
              <a:rPr lang="ru-RU" b="1" dirty="0"/>
              <a:t>    Задачи</a:t>
            </a:r>
            <a:r>
              <a:rPr lang="ru-RU" dirty="0"/>
              <a:t>:  </a:t>
            </a:r>
          </a:p>
          <a:p>
            <a:r>
              <a:rPr lang="ru-RU" dirty="0"/>
              <a:t>1. Исследовать существующие технологии для морских исследований.</a:t>
            </a:r>
          </a:p>
          <a:p>
            <a:r>
              <a:rPr lang="ru-RU" dirty="0"/>
              <a:t>2. Оценить преимущества и недостатки глубоководных роботов.</a:t>
            </a:r>
          </a:p>
          <a:p>
            <a:r>
              <a:rPr lang="ru-RU" dirty="0"/>
              <a:t>3. Анализировать методы визуализации данных.</a:t>
            </a:r>
          </a:p>
          <a:p>
            <a:r>
              <a:rPr lang="ru-RU" dirty="0"/>
              <a:t>4. Рассмотреть возможности сочетания традиционных и современных подходов в исследовательской практике. </a:t>
            </a:r>
          </a:p>
        </p:txBody>
      </p:sp>
    </p:spTree>
    <p:extLst>
      <p:ext uri="{BB962C8B-B14F-4D97-AF65-F5344CB8AC3E}">
        <p14:creationId xmlns:p14="http://schemas.microsoft.com/office/powerpoint/2010/main" val="3089354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1. Виды технологий для морских исследований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1. Автономные подводные аппараты (AUV)</a:t>
            </a:r>
            <a:r>
              <a:rPr lang="ru-RU" dirty="0"/>
              <a:t> </a:t>
            </a:r>
            <a:endParaRPr lang="en-US" dirty="0" smtClean="0"/>
          </a:p>
          <a:p>
            <a:r>
              <a:rPr lang="ru-RU" b="1" dirty="0"/>
              <a:t> 2. Гидрографические зонды</a:t>
            </a:r>
            <a:r>
              <a:rPr lang="ru-RU" dirty="0"/>
              <a:t> </a:t>
            </a:r>
            <a:endParaRPr lang="en-US" dirty="0" smtClean="0"/>
          </a:p>
          <a:p>
            <a:r>
              <a:rPr lang="ru-RU" b="1" dirty="0"/>
              <a:t>3. Спутниковая технология</a:t>
            </a:r>
            <a:r>
              <a:rPr lang="ru-RU" dirty="0"/>
              <a:t> </a:t>
            </a:r>
            <a:endParaRPr lang="en-US" dirty="0" smtClean="0"/>
          </a:p>
          <a:p>
            <a:r>
              <a:rPr lang="ru-RU" b="1" dirty="0"/>
              <a:t>4. Системы мониторинга рыболовства</a:t>
            </a:r>
            <a:r>
              <a:rPr lang="ru-RU" dirty="0"/>
              <a:t> </a:t>
            </a:r>
            <a:endParaRPr lang="en-US" dirty="0" smtClean="0"/>
          </a:p>
          <a:p>
            <a:r>
              <a:rPr lang="ru-RU" b="1" dirty="0"/>
              <a:t>5. Дистанционное управление подводными аппаратами (ROV)</a:t>
            </a:r>
            <a:r>
              <a:rPr lang="ru-RU" dirty="0"/>
              <a:t> </a:t>
            </a:r>
            <a:endParaRPr lang="en-US" dirty="0" smtClean="0"/>
          </a:p>
          <a:p>
            <a:r>
              <a:rPr lang="ru-RU" b="1" dirty="0"/>
              <a:t>6. Акустические технологии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37979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0"/>
            <a:ext cx="9905998" cy="1478570"/>
          </a:xfrm>
        </p:spPr>
        <p:txBody>
          <a:bodyPr/>
          <a:lstStyle/>
          <a:p>
            <a:r>
              <a:rPr lang="ru-RU" dirty="0"/>
              <a:t> 1.1 </a:t>
            </a:r>
            <a:r>
              <a:rPr lang="ru-RU" b="1" dirty="0"/>
              <a:t>Влияние морских технологий в мире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478570"/>
            <a:ext cx="9905999" cy="4312631"/>
          </a:xfrm>
        </p:spPr>
        <p:txBody>
          <a:bodyPr>
            <a:normAutofit/>
          </a:bodyPr>
          <a:lstStyle/>
          <a:p>
            <a:r>
              <a:rPr lang="ru-RU" dirty="0"/>
              <a:t>1. Экономика и </a:t>
            </a:r>
            <a:r>
              <a:rPr lang="ru-RU" dirty="0" smtClean="0"/>
              <a:t>торговля</a:t>
            </a:r>
            <a:endParaRPr lang="en-US" dirty="0" smtClean="0"/>
          </a:p>
          <a:p>
            <a:r>
              <a:rPr lang="ru-RU" dirty="0"/>
              <a:t>2. Добыча </a:t>
            </a:r>
            <a:r>
              <a:rPr lang="ru-RU" dirty="0" smtClean="0"/>
              <a:t>ресурсов</a:t>
            </a:r>
            <a:endParaRPr lang="en-US" dirty="0" smtClean="0"/>
          </a:p>
          <a:p>
            <a:r>
              <a:rPr lang="ru-RU" dirty="0"/>
              <a:t>3. Охрана окружающей </a:t>
            </a:r>
            <a:r>
              <a:rPr lang="ru-RU" dirty="0" smtClean="0"/>
              <a:t>среды</a:t>
            </a:r>
            <a:endParaRPr lang="en-US" dirty="0" smtClean="0"/>
          </a:p>
          <a:p>
            <a:r>
              <a:rPr lang="ru-RU" dirty="0"/>
              <a:t>4. Научные </a:t>
            </a:r>
            <a:r>
              <a:rPr lang="ru-RU" dirty="0" smtClean="0"/>
              <a:t>исследования</a:t>
            </a:r>
            <a:endParaRPr lang="en-US" dirty="0" smtClean="0"/>
          </a:p>
          <a:p>
            <a:r>
              <a:rPr lang="ru-RU" dirty="0"/>
              <a:t>5. Климатические </a:t>
            </a:r>
            <a:r>
              <a:rPr lang="ru-RU" dirty="0" smtClean="0"/>
              <a:t>изменения</a:t>
            </a:r>
            <a:endParaRPr lang="en-US" dirty="0" smtClean="0"/>
          </a:p>
          <a:p>
            <a:r>
              <a:rPr lang="ru-RU" dirty="0"/>
              <a:t>6. Интернет и </a:t>
            </a:r>
            <a:r>
              <a:rPr lang="ru-RU" dirty="0" smtClean="0"/>
              <a:t>связь</a:t>
            </a:r>
            <a:endParaRPr lang="en-US" dirty="0" smtClean="0"/>
          </a:p>
          <a:p>
            <a:r>
              <a:rPr lang="ru-RU" dirty="0"/>
              <a:t>7. Рыболовство</a:t>
            </a:r>
          </a:p>
        </p:txBody>
      </p:sp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29"/>
          <a:stretch/>
        </p:blipFill>
        <p:spPr bwMode="auto">
          <a:xfrm>
            <a:off x="6276621" y="1478570"/>
            <a:ext cx="4526551" cy="322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7792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US" sz="2800" dirty="0" smtClean="0">
                <a:solidFill>
                  <a:schemeClr val="tx1"/>
                </a:solidFill>
              </a:rPr>
              <a:t>1.2 </a:t>
            </a:r>
            <a:r>
              <a:rPr lang="ru-RU" sz="2800" dirty="0" smtClean="0">
                <a:solidFill>
                  <a:schemeClr val="tx1"/>
                </a:solidFill>
              </a:rPr>
              <a:t>Автономные </a:t>
            </a:r>
            <a:r>
              <a:rPr lang="ru-RU" sz="2800" dirty="0">
                <a:solidFill>
                  <a:schemeClr val="tx1"/>
                </a:solidFill>
              </a:rPr>
              <a:t>подводные аппараты (AUV)</a:t>
            </a:r>
            <a:br>
              <a:rPr lang="ru-RU" sz="2800" dirty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3" y="1758168"/>
            <a:ext cx="5232092" cy="354171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Автономные подводные аппараты — это такие устройства, которые могут сами плавать под водой и выполнять разные задачи. Они используются для изучения океана, поиска полезных ископаемых на дне, археологических раскопок на море, а также в военных и коммерческих целях.</a:t>
            </a:r>
          </a:p>
        </p:txBody>
      </p:sp>
      <p:pic>
        <p:nvPicPr>
          <p:cNvPr id="1028" name="Picture 4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851" y="1792584"/>
            <a:ext cx="5258937" cy="2888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1748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1.3 Гидрографические зонды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3" y="1892371"/>
            <a:ext cx="5614230" cy="354171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Гидрографические зонды — это приборы, которые измеряют глубину водоёмов и изучают морское дно. С их помощью создают карты глубин, изучают топографию под водой и исследуют процессы, которые происходят в воде.</a:t>
            </a:r>
          </a:p>
        </p:txBody>
      </p:sp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9914" y="1892371"/>
            <a:ext cx="4769865" cy="2984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5671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1.4 Спутниковая технология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3515" y="1676281"/>
            <a:ext cx="6657595" cy="4574393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Спутники помогают учёным узнавать про океан. Они собирают информацию о воде, её движении, высоте волн, растениях и животных. Это помогает понять, как меняется погода, как чувствуют себя морские обитатели и как использовать океанские богатства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Спутники также помогают находить разливы нефти, пропавшие корабли и спасать людей. Современные технологии позволяют быстро и точно узнавать об океане.</a:t>
            </a:r>
          </a:p>
          <a:p>
            <a:endParaRPr lang="ru-RU" dirty="0"/>
          </a:p>
        </p:txBody>
      </p:sp>
      <p:pic>
        <p:nvPicPr>
          <p:cNvPr id="3074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3212" y="2001554"/>
            <a:ext cx="3958028" cy="2638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3613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1.5 Системы мониторинга рыболовства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567099"/>
            <a:ext cx="6078253" cy="43423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Системы мониторинга рыболовства – ключевой инструмент для управления и контроля рыбных ресурсов. Они позволяют отслеживать рыболовные операции, устанавливать квоты, оценивать запасы рыбы и предотвращать незаконный, нерегулируемый и неуправляемый лов, что способствует устойчивому использованию рыбных запасов.</a:t>
            </a:r>
          </a:p>
        </p:txBody>
      </p:sp>
      <p:pic>
        <p:nvPicPr>
          <p:cNvPr id="4098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0593" y="1567099"/>
            <a:ext cx="3817050" cy="3817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9727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2" y="386506"/>
            <a:ext cx="10745787" cy="1478570"/>
          </a:xfrm>
        </p:spPr>
        <p:txBody>
          <a:bodyPr/>
          <a:lstStyle/>
          <a:p>
            <a:r>
              <a:rPr lang="ru-RU" dirty="0"/>
              <a:t>1.6 Дистанционное управление подводными аппаратами (ROV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6161" y="1865076"/>
            <a:ext cx="6414447" cy="4795031"/>
          </a:xfrm>
        </p:spPr>
        <p:txBody>
          <a:bodyPr>
            <a:normAutofit/>
          </a:bodyPr>
          <a:lstStyle/>
          <a:p>
            <a:r>
              <a:rPr lang="ru-RU" dirty="0"/>
              <a:t> Дистанционно управляемый подводный аппарат (ROUV) или дистанционно управляемый аппарат (ROV) — это свободно плавающее подводное судно, используемое для подводных наблюдений, инспекций и физических задач, таких как управление клапанами, гидравлические функции и другие общие задачи в подводной нефтегазовой промышленности, военной, научной и других сферах.</a:t>
            </a:r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3" r="6942"/>
          <a:stretch/>
        </p:blipFill>
        <p:spPr bwMode="auto">
          <a:xfrm>
            <a:off x="7881581" y="1665027"/>
            <a:ext cx="3384645" cy="3057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855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95</TotalTime>
  <Words>611</Words>
  <Application>Microsoft Office PowerPoint</Application>
  <PresentationFormat>Широкоэкранный</PresentationFormat>
  <Paragraphs>50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Tw Cen MT</vt:lpstr>
      <vt:lpstr>Контур</vt:lpstr>
      <vt:lpstr>МБОУ СОШ №2 имени Б.М.Ляха Тема:«Технологии для морских исследований»</vt:lpstr>
      <vt:lpstr>Введение</vt:lpstr>
      <vt:lpstr>1. Виды технологий для морских исследований </vt:lpstr>
      <vt:lpstr> 1.1 Влияние морских технологий в мире</vt:lpstr>
      <vt:lpstr>1.2 Автономные подводные аппараты (AUV) </vt:lpstr>
      <vt:lpstr>1.3 Гидрографические зонды</vt:lpstr>
      <vt:lpstr>1.4 Спутниковая технология </vt:lpstr>
      <vt:lpstr>1.5 Системы мониторинга рыболовства </vt:lpstr>
      <vt:lpstr>1.6 Дистанционное управление подводными аппаратами (ROV)</vt:lpstr>
      <vt:lpstr> 1.7 Акустические технологии</vt:lpstr>
      <vt:lpstr>2.1 Анкетирование прохожих</vt:lpstr>
      <vt:lpstr>Заключение и выводы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СОШ №2 имени Б.М.Ляха Тема:«Технологии для морских исследований»</dc:title>
  <dc:creator>Учетная запись Майкрософт</dc:creator>
  <cp:lastModifiedBy>Учетная запись Майкрософт</cp:lastModifiedBy>
  <cp:revision>10</cp:revision>
  <dcterms:created xsi:type="dcterms:W3CDTF">2025-03-31T11:22:44Z</dcterms:created>
  <dcterms:modified xsi:type="dcterms:W3CDTF">2025-04-03T12:33:38Z</dcterms:modified>
</cp:coreProperties>
</file>