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06363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78996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1465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48846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220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5683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1966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3085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20691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84923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2832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76540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16632"/>
            <a:ext cx="6400800" cy="6984776"/>
          </a:xfrm>
        </p:spPr>
        <p:txBody>
          <a:bodyPr>
            <a:normAutofit fontScale="85000" lnSpcReduction="20000"/>
          </a:bodyPr>
          <a:lstStyle/>
          <a:p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Краснодарский край, Туапсинский район,</a:t>
            </a:r>
          </a:p>
          <a:p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МБОУ СОШ №2 им. Б. М. Ляха г. Туапсе</a:t>
            </a:r>
          </a:p>
          <a:p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 </a:t>
            </a:r>
          </a:p>
          <a:p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 </a:t>
            </a:r>
          </a:p>
          <a:p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 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Творческий 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проект по физике</a:t>
            </a:r>
          </a:p>
          <a:p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«Радиация и её негативное воздействие на окружающую среду»</a:t>
            </a:r>
          </a:p>
          <a:p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ученика 10 «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»  класса</a:t>
            </a:r>
          </a:p>
          <a:p>
            <a:r>
              <a:rPr lang="ru-RU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Бова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Павла Викторовича</a:t>
            </a:r>
          </a:p>
          <a:p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научный руководитель: Бабкин Михаил Михайлович</a:t>
            </a:r>
          </a:p>
          <a:p>
            <a:endParaRPr lang="ru-RU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ru-RU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ru-RU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2025 г.</a:t>
            </a:r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4074530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бъект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83362"/>
          </a:xfrm>
        </p:spPr>
        <p:txBody>
          <a:bodyPr>
            <a:noAutofit/>
          </a:bodyPr>
          <a:lstStyle/>
          <a:p>
            <a:r>
              <a:rPr lang="ru-RU" sz="2000" b="1" dirty="0"/>
              <a:t>Заключение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 </a:t>
            </a:r>
            <a:br>
              <a:rPr lang="ru-RU" sz="2000" dirty="0"/>
            </a:br>
            <a:r>
              <a:rPr lang="ru-RU" sz="2000" dirty="0"/>
              <a:t>Проделав определенную работу по исследуемым мною источникам, я понял, что отношение людей к той или иной опасности определяется тем, насколько хорошо она им знакома. С одной стороны, имеются опасности, о существовании которых люди часто и не подозревают и которые поэтому, к сожалению, почти не привлекают к себе внимания. С другой стороны то, что слишком хорошо известно, перестает вызывать страх.</a:t>
            </a:r>
            <a:br>
              <a:rPr lang="ru-RU" sz="2000" dirty="0"/>
            </a:br>
            <a:r>
              <a:rPr lang="ru-RU" sz="2000" dirty="0"/>
              <a:t> 	Итак, гипотеза исследования подтвердилась, информированность общества о влиянии радиации на организм поможет снизить количество людей, получающих облучение по незнанию. </a:t>
            </a:r>
            <a:br>
              <a:rPr lang="ru-RU" sz="2000" dirty="0"/>
            </a:br>
            <a:r>
              <a:rPr lang="ru-RU" sz="2000" dirty="0"/>
              <a:t> В процессе анализа отрицательных последствий радиации я пришел к следующим результатам:</a:t>
            </a:r>
            <a:br>
              <a:rPr lang="ru-RU" sz="2000" dirty="0"/>
            </a:br>
            <a:r>
              <a:rPr lang="ru-RU" sz="2000" dirty="0"/>
              <a:t>1.  Я смог объективно оценить степень опасности радиоактивного излучения;</a:t>
            </a:r>
            <a:br>
              <a:rPr lang="ru-RU" sz="2000" dirty="0"/>
            </a:br>
            <a:r>
              <a:rPr lang="ru-RU" sz="2000" dirty="0"/>
              <a:t> 2. Обобщил наиболее известные сведения о радиации, дозах облучения, их эффекта и опасности для населения от всех известных источников ионизирующих излучений;</a:t>
            </a:r>
            <a:br>
              <a:rPr lang="ru-RU" sz="2000" dirty="0"/>
            </a:br>
            <a:r>
              <a:rPr lang="ru-RU" sz="2000" dirty="0"/>
              <a:t> 3. Получил знания, которые позволяют избежать большинства отрицательных воздействий радиации на организм человека и тем самым сберечь свое здоровье, здоровье своих близких и многих других людей.</a:t>
            </a:r>
            <a:br>
              <a:rPr lang="ru-RU" sz="2000" dirty="0"/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1717090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2"/>
          <p:cNvSpPr>
            <a:spLocks noGrp="1"/>
          </p:cNvSpPr>
          <p:nvPr>
            <p:ph idx="1"/>
          </p:nvPr>
        </p:nvSpPr>
        <p:spPr>
          <a:xfrm>
            <a:off x="457200" y="260350"/>
            <a:ext cx="8229600" cy="6597650"/>
          </a:xfrm>
        </p:spPr>
        <p:txBody>
          <a:bodyPr>
            <a:normAutofit fontScale="77500" lnSpcReduction="20000"/>
          </a:bodyPr>
          <a:lstStyle/>
          <a:p>
            <a:pPr fontAlgn="base"/>
            <a:r>
              <a:rPr lang="ru-RU" sz="2700" b="1" dirty="0" smtClean="0">
                <a:ea typeface="Malgun Gothic" pitchFamily="34" charset="-127"/>
              </a:rPr>
              <a:t>Актуальность</a:t>
            </a:r>
            <a:r>
              <a:rPr lang="ru-RU" sz="2700" dirty="0">
                <a:ea typeface="Malgun Gothic" pitchFamily="34" charset="-127"/>
              </a:rPr>
              <a:t>: Тема во многом была выбрана из-за актуальности для современного  общества и человека.</a:t>
            </a:r>
          </a:p>
          <a:p>
            <a:pPr fontAlgn="base"/>
            <a:r>
              <a:rPr lang="ru-RU" sz="2700" dirty="0">
                <a:ea typeface="Malgun Gothic" pitchFamily="34" charset="-127"/>
              </a:rPr>
              <a:t>Наблюдая за новостями, происходящими в мире, я столкнулась с такой проблемой: Люди все чаще слышат слова «Ядерная энергетика, «Радиация», которые в большинстве случаев вызывают только опасение и страх. Что же на самом деле мы знаем о радиации, которая нас окружает? Существуют ли способы борьбы с ней? Попытаюсь найти для себя ответы на эти вопросы, вот почему мне захотелось изучить эту тему более подробно.</a:t>
            </a:r>
          </a:p>
          <a:p>
            <a:pPr fontAlgn="base"/>
            <a:r>
              <a:rPr lang="ru-RU" sz="2700" b="1" dirty="0">
                <a:ea typeface="Malgun Gothic" pitchFamily="34" charset="-127"/>
              </a:rPr>
              <a:t>Цель проекта:</a:t>
            </a:r>
            <a:r>
              <a:rPr lang="ru-RU" sz="2700" dirty="0">
                <a:ea typeface="Malgun Gothic" pitchFamily="34" charset="-127"/>
              </a:rPr>
              <a:t> исследовать влияние радиации на человека и окружающую среду.</a:t>
            </a:r>
          </a:p>
          <a:p>
            <a:pPr fontAlgn="base"/>
            <a:r>
              <a:rPr lang="ru-RU" sz="2700" b="1" dirty="0">
                <a:ea typeface="Malgun Gothic" pitchFamily="34" charset="-127"/>
              </a:rPr>
              <a:t>Задачи:</a:t>
            </a:r>
            <a:endParaRPr lang="ru-RU" sz="2700" dirty="0">
              <a:ea typeface="Malgun Gothic" pitchFamily="34" charset="-127"/>
            </a:endParaRPr>
          </a:p>
          <a:p>
            <a:pPr fontAlgn="base"/>
            <a:r>
              <a:rPr lang="ru-RU" sz="2700" dirty="0">
                <a:ea typeface="Malgun Gothic" pitchFamily="34" charset="-127"/>
              </a:rPr>
              <a:t>1.Дать характеристику радиации;</a:t>
            </a:r>
          </a:p>
          <a:p>
            <a:pPr fontAlgn="base"/>
            <a:r>
              <a:rPr lang="ru-RU" sz="2700" dirty="0">
                <a:ea typeface="Malgun Gothic" pitchFamily="34" charset="-127"/>
              </a:rPr>
              <a:t>2. Узнать, как радиация влияет на живые организмы;</a:t>
            </a:r>
          </a:p>
          <a:p>
            <a:pPr fontAlgn="base"/>
            <a:r>
              <a:rPr lang="ru-RU" sz="2700" dirty="0">
                <a:ea typeface="Malgun Gothic" pitchFamily="34" charset="-127"/>
              </a:rPr>
              <a:t>3. Рассмотреть способы борьбы и защиты от радиации;</a:t>
            </a:r>
          </a:p>
          <a:p>
            <a:pPr fontAlgn="base"/>
            <a:r>
              <a:rPr lang="ru-RU" sz="2700" dirty="0">
                <a:ea typeface="Malgun Gothic" pitchFamily="34" charset="-127"/>
              </a:rPr>
              <a:t>4. Провести измерения уровня радиации в бытовых условиях.</a:t>
            </a:r>
          </a:p>
          <a:p>
            <a:pPr fontAlgn="base"/>
            <a:r>
              <a:rPr lang="ru-RU" sz="2700" dirty="0">
                <a:ea typeface="Malgun Gothic" pitchFamily="34" charset="-127"/>
              </a:rPr>
              <a:t>5. Сделать выводы из проделанной работы.	</a:t>
            </a:r>
          </a:p>
          <a:p>
            <a:pPr fontAlgn="base"/>
            <a:r>
              <a:rPr lang="ru-RU" sz="2700" b="1" dirty="0" smtClean="0">
                <a:ea typeface="Malgun Gothic" pitchFamily="34" charset="-127"/>
              </a:rPr>
              <a:t>Гипотеза</a:t>
            </a:r>
            <a:r>
              <a:rPr lang="ru-RU" sz="2700" b="1" dirty="0">
                <a:ea typeface="Malgun Gothic" pitchFamily="34" charset="-127"/>
              </a:rPr>
              <a:t>: </a:t>
            </a:r>
            <a:r>
              <a:rPr lang="ru-RU" sz="2700" dirty="0">
                <a:ea typeface="Malgun Gothic" pitchFamily="34" charset="-127"/>
              </a:rPr>
              <a:t>информированность общества о влиянии радиации на организм поможет снизить количество людей, получающих облучение по незнанию.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1851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251520" y="188640"/>
            <a:ext cx="8305800" cy="864096"/>
          </a:xfrm>
        </p:spPr>
        <p:txBody>
          <a:bodyPr/>
          <a:lstStyle/>
          <a:p>
            <a:r>
              <a:rPr lang="ru-RU" dirty="0" smtClean="0"/>
              <a:t>1. Радиация </a:t>
            </a: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467544" y="1052736"/>
            <a:ext cx="8305800" cy="1584176"/>
          </a:xfrm>
        </p:spPr>
        <p:txBody>
          <a:bodyPr>
            <a:normAutofit fontScale="85000" lnSpcReduction="10000"/>
          </a:bodyPr>
          <a:lstStyle/>
          <a:p>
            <a:r>
              <a:rPr lang="ru-RU" dirty="0">
                <a:solidFill>
                  <a:schemeClr val="tx1">
                    <a:lumMod val="95000"/>
                  </a:schemeClr>
                </a:solidFill>
                <a:ea typeface="Malgun Gothic" pitchFamily="34" charset="-127"/>
              </a:rPr>
              <a:t>Радиоактивность - это неустойчивость ядер некоторых атомов. Из-за этой неустойчивости происходит распад ядра, сопровождаемый выходом, так называемого ионизирующего излучения, то есть радиации</a:t>
            </a:r>
            <a:r>
              <a:rPr lang="ru-RU" dirty="0">
                <a:ea typeface="Malgun Gothic" pitchFamily="34" charset="-127"/>
              </a:rPr>
              <a:t>. 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87624" y="2636912"/>
            <a:ext cx="6708775" cy="402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1743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2. Типы дозиметров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body" idx="1"/>
          </p:nvPr>
        </p:nvSpPr>
        <p:spPr>
          <a:xfrm>
            <a:off x="427670" y="1565102"/>
            <a:ext cx="4040188" cy="639762"/>
          </a:xfrm>
        </p:spPr>
        <p:txBody>
          <a:bodyPr>
            <a:normAutofit fontScale="475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/>
              <a:t> </a:t>
            </a:r>
            <a:r>
              <a:rPr lang="ru-RU" dirty="0" smtClean="0"/>
              <a:t>           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611560" y="1340768"/>
            <a:ext cx="8076828" cy="76200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      </a:t>
            </a:r>
          </a:p>
          <a:p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                    Бытовой</a:t>
            </a:r>
            <a:r>
              <a:rPr lang="ru-RU" dirty="0" smtClean="0"/>
              <a:t>                                     Профессиональный </a:t>
            </a:r>
            <a:endParaRPr lang="ru-RU" dirty="0"/>
          </a:p>
        </p:txBody>
      </p:sp>
      <p:pic>
        <p:nvPicPr>
          <p:cNvPr id="2050" name="Picture 2" descr="Профессиональный Дозиметр-радиометр МКГ-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5771" y="2060848"/>
            <a:ext cx="2664296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Picture background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6" r="776"/>
          <a:stretch/>
        </p:blipFill>
        <p:spPr bwMode="auto">
          <a:xfrm>
            <a:off x="179512" y="2204864"/>
            <a:ext cx="4536504" cy="4032448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</p:pic>
    </p:spTree>
    <p:extLst>
      <p:ext uri="{BB962C8B-B14F-4D97-AF65-F5344CB8AC3E}">
        <p14:creationId xmlns:p14="http://schemas.microsoft.com/office/powerpoint/2010/main" val="704937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3. Источники радиации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620688"/>
            <a:ext cx="4040188" cy="639762"/>
          </a:xfrm>
        </p:spPr>
        <p:txBody>
          <a:bodyPr/>
          <a:lstStyle/>
          <a:p>
            <a:r>
              <a:rPr lang="ru-RU" dirty="0" smtClean="0"/>
              <a:t>1. Естественные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7544" y="1340768"/>
            <a:ext cx="4040188" cy="5301208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/>
              <a:t>Радон</a:t>
            </a:r>
            <a:r>
              <a:rPr lang="ru-RU" dirty="0"/>
              <a:t>. Природный газ, который появляется после распада урана в почве. </a:t>
            </a:r>
          </a:p>
          <a:p>
            <a:r>
              <a:rPr lang="ru-RU" b="1" dirty="0"/>
              <a:t>Космическое излучение</a:t>
            </a:r>
            <a:r>
              <a:rPr lang="ru-RU" dirty="0"/>
              <a:t>. Поток элементарных частиц, который поступает на Землю от объектов из космоса (взрывы «сверхновых», чёрные дыры, пульсары и другие</a:t>
            </a:r>
            <a:r>
              <a:rPr lang="ru-RU" dirty="0" smtClean="0"/>
              <a:t>). </a:t>
            </a:r>
          </a:p>
          <a:p>
            <a:r>
              <a:rPr lang="ru-RU" b="1" dirty="0" smtClean="0"/>
              <a:t>Еда </a:t>
            </a:r>
            <a:r>
              <a:rPr lang="ru-RU" b="1" dirty="0"/>
              <a:t>и напитки</a:t>
            </a:r>
            <a:r>
              <a:rPr lang="ru-RU" dirty="0"/>
              <a:t>. Радионуклиды могут попасть на растение, а потом на животное с камней и минералов, присутствующих в почве и воде. 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4008" y="620688"/>
            <a:ext cx="4041775" cy="639762"/>
          </a:xfrm>
        </p:spPr>
        <p:txBody>
          <a:bodyPr/>
          <a:lstStyle/>
          <a:p>
            <a:r>
              <a:rPr lang="ru-RU" dirty="0" smtClean="0"/>
              <a:t>2. Искусственные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4008" y="1340768"/>
            <a:ext cx="4041775" cy="5760640"/>
          </a:xfrm>
        </p:spPr>
        <p:txBody>
          <a:bodyPr>
            <a:normAutofit fontScale="77500" lnSpcReduction="20000"/>
          </a:bodyPr>
          <a:lstStyle/>
          <a:p>
            <a:r>
              <a:rPr lang="ru-RU" sz="2600" b="1" dirty="0"/>
              <a:t>Медицина</a:t>
            </a:r>
            <a:r>
              <a:rPr lang="ru-RU" sz="2600" dirty="0"/>
              <a:t>. В здравоохранении используется рентгенография, магнитно-резонансная томография, ультразвуковое исследование. </a:t>
            </a:r>
          </a:p>
          <a:p>
            <a:r>
              <a:rPr lang="ru-RU" sz="2600" b="1" dirty="0"/>
              <a:t>Ядерные реакторы</a:t>
            </a:r>
            <a:r>
              <a:rPr lang="ru-RU" sz="2600" dirty="0"/>
              <a:t>. Оборудование, с помощью которого выделяется энергия за счёт деления ядер урана. Например, ядерные реакторы атомных электростанций. </a:t>
            </a:r>
          </a:p>
          <a:p>
            <a:r>
              <a:rPr lang="ru-RU" sz="2600" b="1" dirty="0"/>
              <a:t>Сканирующее оборудование</a:t>
            </a:r>
            <a:r>
              <a:rPr lang="ru-RU" sz="2600" dirty="0"/>
              <a:t>. Например, то, что устанавливают в аэропортах для отслеживания перевозимого багажа. </a:t>
            </a:r>
          </a:p>
          <a:p>
            <a:r>
              <a:rPr lang="ru-RU" sz="2600" b="1" dirty="0"/>
              <a:t>Сельскохозяйственные предприятия</a:t>
            </a:r>
            <a:r>
              <a:rPr lang="ru-RU" sz="2600" dirty="0"/>
              <a:t>. Они активно используют удобрения и иные вещества.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7602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-99392"/>
            <a:ext cx="7772400" cy="1470025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4. Влияние </a:t>
            </a:r>
            <a:r>
              <a:rPr lang="ru-RU"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радиоактивного облучения на человека и окружающую среду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2225" y="1484784"/>
            <a:ext cx="8568952" cy="1752600"/>
          </a:xfrm>
        </p:spPr>
        <p:txBody>
          <a:bodyPr>
            <a:normAutofit fontScale="92500" lnSpcReduction="10000"/>
          </a:bodyPr>
          <a:lstStyle/>
          <a:p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Облучение- это процесс воздействия на организм радиации. Во время облучения негативная энергия радиации передаётся клеткам, меняя и разрушая их. </a:t>
            </a:r>
          </a:p>
        </p:txBody>
      </p:sp>
      <p:pic>
        <p:nvPicPr>
          <p:cNvPr id="3074" name="Picture 2" descr="https://avatars.mds.yandex.net/i?id=b2f7c8181aa9f78ed3ebe731dc0d4acfaedd9fd4-4289703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142386"/>
            <a:ext cx="6192688" cy="3598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5022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33265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5. Радиологическая </a:t>
            </a:r>
            <a:r>
              <a:rPr lang="ru-RU" dirty="0"/>
              <a:t>ситуация в стране</a:t>
            </a: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1484784"/>
            <a:ext cx="7272808" cy="5112568"/>
          </a:xfrm>
        </p:spPr>
        <p:txBody>
          <a:bodyPr>
            <a:normAutofit fontScale="62500" lnSpcReduction="20000"/>
          </a:bodyPr>
          <a:lstStyle/>
          <a:p>
            <a:r>
              <a:rPr lang="ru-RU" sz="4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По оценкам специалистов , Россия- это самая загрязненная радиоактивными веществами страна в мире.</a:t>
            </a:r>
            <a:endParaRPr lang="ru-RU" sz="4000" dirty="0" smtClean="0">
              <a:solidFill>
                <a:schemeClr val="tx1">
                  <a:lumMod val="85000"/>
                  <a:lumOff val="15000"/>
                </a:schemeClr>
              </a:solidFill>
              <a:effectLst/>
            </a:endParaRPr>
          </a:p>
          <a:p>
            <a:r>
              <a:rPr lang="ru-RU" sz="4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Причины: </a:t>
            </a:r>
            <a:endParaRPr lang="ru-RU" sz="4000" dirty="0" smtClean="0">
              <a:solidFill>
                <a:schemeClr val="tx1">
                  <a:lumMod val="85000"/>
                  <a:lumOff val="15000"/>
                </a:schemeClr>
              </a:solidFill>
              <a:effectLst/>
            </a:endParaRPr>
          </a:p>
          <a:p>
            <a:pPr algn="l"/>
            <a:r>
              <a:rPr lang="en-US" sz="4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ru-RU" sz="4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- </a:t>
            </a:r>
            <a:r>
              <a:rPr lang="ru-RU" sz="4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ряд крупных аварий на предприятиях </a:t>
            </a:r>
            <a:r>
              <a:rPr lang="en-US" sz="4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                    </a:t>
            </a:r>
            <a:r>
              <a:rPr lang="ru-RU" sz="4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( </a:t>
            </a:r>
            <a:r>
              <a:rPr lang="en-US" sz="4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ru-RU" sz="4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Чернобыльской </a:t>
            </a:r>
            <a:r>
              <a:rPr lang="ru-RU" sz="4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АЭС, ПО «Маяк» , Томск–7 и др.)</a:t>
            </a:r>
            <a:endParaRPr lang="ru-RU" sz="4000" dirty="0" smtClean="0">
              <a:solidFill>
                <a:schemeClr val="tx1">
                  <a:lumMod val="85000"/>
                  <a:lumOff val="15000"/>
                </a:schemeClr>
              </a:solidFill>
              <a:effectLst/>
            </a:endParaRPr>
          </a:p>
          <a:p>
            <a:pPr algn="l"/>
            <a:r>
              <a:rPr lang="en-US" sz="4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ru-RU" sz="4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- </a:t>
            </a:r>
            <a:r>
              <a:rPr lang="ru-RU" sz="4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сбрасывание радиоактивных отходов в ОС и </a:t>
            </a:r>
            <a:r>
              <a:rPr lang="en-US" sz="4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ru-RU" sz="4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создание </a:t>
            </a:r>
            <a:r>
              <a:rPr lang="ru-RU" sz="4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свалок радиоактивных отходов</a:t>
            </a:r>
            <a:endParaRPr lang="ru-RU" sz="4000" dirty="0" smtClean="0">
              <a:solidFill>
                <a:schemeClr val="tx1">
                  <a:lumMod val="85000"/>
                  <a:lumOff val="15000"/>
                </a:schemeClr>
              </a:solidFill>
              <a:effectLst/>
            </a:endParaRPr>
          </a:p>
          <a:p>
            <a:pPr algn="l"/>
            <a:r>
              <a:rPr lang="en-US" sz="4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ru-RU" sz="4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- </a:t>
            </a:r>
            <a:r>
              <a:rPr lang="ru-RU" sz="4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создание крупнейших в мире хранилищ радиоактивных веществ</a:t>
            </a:r>
            <a:endParaRPr lang="ru-RU" sz="4000" dirty="0" smtClean="0">
              <a:solidFill>
                <a:schemeClr val="tx1">
                  <a:lumMod val="85000"/>
                  <a:lumOff val="15000"/>
                </a:schemeClr>
              </a:solidFill>
              <a:effectLst/>
            </a:endParaRPr>
          </a:p>
          <a:p>
            <a:pPr algn="l"/>
            <a:r>
              <a:rPr lang="en-US" sz="4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ru-RU" sz="4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- </a:t>
            </a:r>
            <a:r>
              <a:rPr lang="ru-RU" sz="4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испытание ядерного оружия ( Новая Земля, Семипалатинский полигон).</a:t>
            </a:r>
            <a:endParaRPr lang="ru-RU" sz="4000" dirty="0" smtClean="0">
              <a:solidFill>
                <a:schemeClr val="tx1">
                  <a:lumMod val="85000"/>
                  <a:lumOff val="15000"/>
                </a:schemeClr>
              </a:solidFill>
              <a:effectLst/>
            </a:endParaRPr>
          </a:p>
          <a:p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 </a:t>
            </a:r>
            <a:endParaRPr lang="ru-RU" dirty="0" smtClean="0">
              <a:solidFill>
                <a:schemeClr val="tx1">
                  <a:lumMod val="85000"/>
                  <a:lumOff val="15000"/>
                </a:schemeClr>
              </a:solidFill>
              <a:effectLst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3591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Способы защиты от радиации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-14986" y="1268760"/>
            <a:ext cx="4040188" cy="639762"/>
          </a:xfrm>
        </p:spPr>
        <p:txBody>
          <a:bodyPr>
            <a:normAutofit/>
          </a:bodyPr>
          <a:lstStyle/>
          <a:p>
            <a:r>
              <a:rPr lang="ru-RU" sz="2200" dirty="0" smtClean="0"/>
              <a:t>1. Защита временем</a:t>
            </a:r>
            <a:endParaRPr lang="ru-RU" sz="22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2771800" y="1268760"/>
            <a:ext cx="4041775" cy="639762"/>
          </a:xfrm>
        </p:spPr>
        <p:txBody>
          <a:bodyPr>
            <a:normAutofit/>
          </a:bodyPr>
          <a:lstStyle/>
          <a:p>
            <a:r>
              <a:rPr lang="ru-RU" sz="2200" dirty="0" smtClean="0"/>
              <a:t>2. Защита расстоянием</a:t>
            </a:r>
            <a:endParaRPr lang="ru-RU" sz="2200" dirty="0"/>
          </a:p>
        </p:txBody>
      </p:sp>
      <p:pic>
        <p:nvPicPr>
          <p:cNvPr id="4098" name="Picture 2" descr="https://avatars.mds.yandex.net/i?id=e80004bde48ebf0d130349cd4a71a0bfc8b9a713-3691998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2348880"/>
            <a:ext cx="8756173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940152" y="1426243"/>
            <a:ext cx="42484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/>
              <a:t>3. Противорадиационные экраны и спецодежда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1460519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6538797"/>
              </p:ext>
            </p:extLst>
          </p:nvPr>
        </p:nvGraphicFramePr>
        <p:xfrm>
          <a:off x="827584" y="116632"/>
          <a:ext cx="7488832" cy="655273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656595"/>
                <a:gridCol w="3832237"/>
              </a:tblGrid>
              <a:tr h="4288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Объект исследования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54" marR="6575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Радиационный фон   мкЗв</a:t>
                      </a:r>
                      <a:r>
                        <a:rPr lang="en-US" sz="1800">
                          <a:effectLst/>
                        </a:rPr>
                        <a:t>/</a:t>
                      </a:r>
                      <a:r>
                        <a:rPr lang="ru-RU" sz="1800">
                          <a:effectLst/>
                        </a:rPr>
                        <a:t>ч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54" marR="65754" marT="0" marB="0"/>
                </a:tc>
              </a:tr>
              <a:tr h="5454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Территория школы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54" marR="6575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0,08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54" marR="65754" marT="0" marB="0"/>
                </a:tc>
              </a:tr>
              <a:tr h="5454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Кабинет школы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54" marR="6575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0,13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54" marR="65754" marT="0" marB="0"/>
                </a:tc>
              </a:tr>
              <a:tr h="5697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Кабинет информатики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54" marR="6575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0,26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54" marR="65754" marT="0" marB="0"/>
                </a:tc>
              </a:tr>
              <a:tr h="5454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Дом (гостиная комната)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54" marR="6575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0,07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54" marR="65754" marT="0" marB="0"/>
                </a:tc>
              </a:tr>
              <a:tr h="5454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Телевизор ЭЛТ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54" marR="6575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0,16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54" marR="65754" marT="0" marB="0"/>
                </a:tc>
              </a:tr>
              <a:tr h="5454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Телевизор ЖК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54" marR="6575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0,10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54" marR="65754" marT="0" marB="0"/>
                </a:tc>
              </a:tr>
              <a:tr h="5454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Вышка сотовой связи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54" marR="6575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0,13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54" marR="65754" marT="0" marB="0"/>
                </a:tc>
              </a:tr>
              <a:tr h="6933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Магазин строительных материалов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54" marR="6575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0,15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54" marR="65754" marT="0" marB="0"/>
                </a:tc>
              </a:tr>
              <a:tr h="5454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Склад металлоконструкций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54" marR="6575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0,16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54" marR="65754" marT="0" marB="0"/>
                </a:tc>
              </a:tr>
              <a:tr h="5697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Фрукты отечественные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54" marR="6575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0,09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54" marR="65754" marT="0" marB="0"/>
                </a:tc>
              </a:tr>
              <a:tr h="4728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Фрукты импортные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54" marR="6575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0,10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54" marR="65754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31111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462</TotalTime>
  <Words>360</Words>
  <Application>Microsoft Office PowerPoint</Application>
  <PresentationFormat>Экран (4:3)</PresentationFormat>
  <Paragraphs>81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1. Радиация </vt:lpstr>
      <vt:lpstr>2. Типы дозиметров</vt:lpstr>
      <vt:lpstr>3. Источники радиации</vt:lpstr>
      <vt:lpstr>4. Влияние радиоактивного облучения на человека и окружающую среду</vt:lpstr>
      <vt:lpstr>5. Радиологическая ситуация в стране </vt:lpstr>
      <vt:lpstr>Способы защиты от радиации </vt:lpstr>
      <vt:lpstr>Презентация PowerPoint</vt:lpstr>
      <vt:lpstr>Заключение   Проделав определенную работу по исследуемым мною источникам, я понял, что отношение людей к той или иной опасности определяется тем, насколько хорошо она им знакома. С одной стороны, имеются опасности, о существовании которых люди часто и не подозревают и которые поэтому, к сожалению, почти не привлекают к себе внимания. С другой стороны то, что слишком хорошо известно, перестает вызывать страх.   Итак, гипотеза исследования подтвердилась, информированность общества о влиянии радиации на организм поможет снизить количество людей, получающих облучение по незнанию.   В процессе анализа отрицательных последствий радиации я пришел к следующим результатам: 1.  Я смог объективно оценить степень опасности радиоактивного излучения;  2. Обобщил наиболее известные сведения о радиации, дозах облучения, их эффекта и опасности для населения от всех известных источников ионизирующих излучений;  3. Получил знания, которые позволяют избежать большинства отрицательных воздействий радиации на организм человека и тем самым сберечь свое здоровье, здоровье своих близких и многих других людей.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Elena Bova</dc:creator>
  <cp:lastModifiedBy>Пользователь Windows</cp:lastModifiedBy>
  <cp:revision>21</cp:revision>
  <dcterms:created xsi:type="dcterms:W3CDTF">2025-04-22T17:37:55Z</dcterms:created>
  <dcterms:modified xsi:type="dcterms:W3CDTF">2025-04-28T05:28:50Z</dcterms:modified>
</cp:coreProperties>
</file>