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16"/>
  </p:notesMasterIdLst>
  <p:sldIdLst>
    <p:sldId id="275" r:id="rId2"/>
    <p:sldId id="256" r:id="rId3"/>
    <p:sldId id="276" r:id="rId4"/>
    <p:sldId id="261" r:id="rId5"/>
    <p:sldId id="262" r:id="rId6"/>
    <p:sldId id="264" r:id="rId7"/>
    <p:sldId id="265" r:id="rId8"/>
    <p:sldId id="268" r:id="rId9"/>
    <p:sldId id="269" r:id="rId10"/>
    <p:sldId id="270" r:id="rId11"/>
    <p:sldId id="271" r:id="rId12"/>
    <p:sldId id="272" r:id="rId13"/>
    <p:sldId id="277" r:id="rId14"/>
    <p:sldId id="273" r:id="rId15"/>
  </p:sldIdLst>
  <p:sldSz cx="9144000" cy="5143500" type="screen16x9"/>
  <p:notesSz cx="6858000" cy="9144000"/>
  <p:embeddedFontLst>
    <p:embeddedFont>
      <p:font typeface="Proxima Nova" panose="020B0604020202020204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3" d="100"/>
          <a:sy n="143" d="100"/>
        </p:scale>
        <p:origin x="684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для чего нужно огнестрельное оружие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277-4237-909B-72C9CDD493B3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277-4237-909B-72C9CDD493B3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277-4237-909B-72C9CDD493B3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277-4237-909B-72C9CDD493B3}"/>
              </c:ext>
            </c:extLst>
          </c:dPt>
          <c:cat>
            <c:strRef>
              <c:f>Лист1!$A$2:$A$5</c:f>
              <c:strCache>
                <c:ptCount val="3"/>
                <c:pt idx="0">
                  <c:v>для поражения врага </c:v>
                </c:pt>
                <c:pt idx="1">
                  <c:v>для тренеровки </c:v>
                </c:pt>
                <c:pt idx="2">
                  <c:v>для охоты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12</c:v>
                </c:pt>
                <c:pt idx="1">
                  <c:v>5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A84-43C0-9A8E-77D533418B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egendEntry>
        <c:idx val="3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хотели ли вы заниматься военной темой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A2A-4336-9124-1FD70CB5412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A2A-4336-9124-1FD70CB5412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A2A-4336-9124-1FD70CB5412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A2A-4336-9124-1FD70CB5412C}"/>
              </c:ext>
            </c:extLst>
          </c:dPt>
          <c:cat>
            <c:strRef>
              <c:f>Лист1!$A$2:$A$5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50/50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14</c:v>
                </c:pt>
                <c:pt idx="1">
                  <c:v>4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321-4C9C-984A-335140E669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SLIDES_API1557713978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SLIDES_API1557713978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SLIDES_API1557713978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SLIDES_API1557713978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SLIDES_API1557713978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SLIDES_API1557713978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SLIDES_API1557713978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SLIDES_API1557713978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SLIDES_API1557713978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SLIDES_API1557713978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SLIDES_API1557713978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SLIDES_API1557713978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SLIDES_API1557713978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SLIDES_API1557713978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SLIDES_API1557713978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SLIDES_API1557713978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SLIDES_API1557713978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SLIDES_API1557713978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SLIDES_API1557713978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SLIDES_API1557713978_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SLIDES_API1557713978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SLIDES_API1557713978_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11"/>
          <p:cNvSpPr txBox="1">
            <a:spLocks noGrp="1"/>
          </p:cNvSpPr>
          <p:nvPr>
            <p:ph type="title" hasCustomPrompt="1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>
            <a:spLocks noGrp="1"/>
          </p:cNvSpPr>
          <p:nvPr>
            <p:ph type="body" idx="1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2" name="Google Shape;52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3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311700" y="1511975"/>
            <a:ext cx="8520600" cy="320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" name="Google Shape;41;p9"/>
          <p:cNvSpPr txBox="1">
            <a:spLocks noGrp="1"/>
          </p:cNvSpPr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>
            <a:spLocks noGrp="1"/>
          </p:cNvSpPr>
          <p:nvPr>
            <p:ph type="body" idx="1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>
            <a:endParaRPr/>
          </a:p>
        </p:txBody>
      </p:sp>
      <p:sp>
        <p:nvSpPr>
          <p:cNvPr id="47" name="Google Shape;47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pearmin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EF6ADFA-96E0-B071-6C5F-EA4AE92A94B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</a:t>
            </a:fld>
            <a:endParaRPr lang="en"/>
          </a:p>
        </p:txBody>
      </p:sp>
      <p:sp>
        <p:nvSpPr>
          <p:cNvPr id="8" name="Текст 2">
            <a:extLst>
              <a:ext uri="{FF2B5EF4-FFF2-40B4-BE49-F238E27FC236}">
                <a16:creationId xmlns:a16="http://schemas.microsoft.com/office/drawing/2014/main" id="{378A7BAB-D1E7-AB53-8C27-7021F79D1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053013"/>
          </a:xfrm>
        </p:spPr>
        <p:txBody>
          <a:bodyPr>
            <a:normAutofit/>
          </a:bodyPr>
          <a:lstStyle/>
          <a:p>
            <a:r>
              <a:rPr lang="ru-RU" sz="1800" kern="100" dirty="0">
                <a:effectLst/>
                <a:latin typeface="Aptos" panose="02000000000000000000" pitchFamily="2" charset="0"/>
                <a:ea typeface="Times New Roman" panose="02000000000000000000" pitchFamily="2" charset="0"/>
                <a:cs typeface="Times New Roman" panose="02000000000000000000" pitchFamily="2" charset="0"/>
              </a:rPr>
              <a:t>                                            </a:t>
            </a:r>
            <a:r>
              <a:rPr lang="ru-RU" sz="1400" kern="100" dirty="0">
                <a:effectLst/>
                <a:latin typeface="Times New Roman" panose="02020603050405020304" pitchFamily="18" charset="0"/>
                <a:ea typeface="Times New Roman" panose="02000000000000000000" pitchFamily="2" charset="0"/>
                <a:cs typeface="Times New Roman" panose="02020603050405020304" pitchFamily="18" charset="0"/>
              </a:rPr>
              <a:t>Краснодарский край, </a:t>
            </a:r>
            <a:r>
              <a:rPr lang="ru-RU" sz="1400" kern="100" dirty="0" err="1">
                <a:latin typeface="Times New Roman" panose="02020603050405020304" pitchFamily="18" charset="0"/>
                <a:ea typeface="Times New Roman" panose="02000000000000000000" pitchFamily="2" charset="0"/>
                <a:cs typeface="Times New Roman" panose="02020603050405020304" pitchFamily="18" charset="0"/>
              </a:rPr>
              <a:t>уапсиТнский</a:t>
            </a:r>
            <a:r>
              <a:rPr lang="ru-RU" sz="1400" kern="100" dirty="0">
                <a:latin typeface="Times New Roman" panose="02020603050405020304" pitchFamily="18" charset="0"/>
                <a:ea typeface="Times New Roman" panose="020000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1400" kern="100" dirty="0">
                <a:effectLst/>
                <a:latin typeface="Times New Roman" panose="02020603050405020304" pitchFamily="18" charset="0"/>
                <a:ea typeface="Times New Roman" panose="02000000000000000000" pitchFamily="2" charset="0"/>
                <a:cs typeface="Times New Roman" panose="02020603050405020304" pitchFamily="18" charset="0"/>
              </a:rPr>
              <a:t>район г. </a:t>
            </a:r>
            <a:r>
              <a:rPr lang="ru-RU" sz="1400" kern="100" dirty="0" err="1">
                <a:effectLst/>
                <a:latin typeface="Times New Roman" panose="02020603050405020304" pitchFamily="18" charset="0"/>
                <a:ea typeface="Times New Roman" panose="02000000000000000000" pitchFamily="2" charset="0"/>
                <a:cs typeface="Times New Roman" panose="02020603050405020304" pitchFamily="18" charset="0"/>
              </a:rPr>
              <a:t>Тупсе</a:t>
            </a:r>
            <a:r>
              <a:rPr lang="ru-RU" sz="1400" kern="100" dirty="0">
                <a:effectLst/>
                <a:latin typeface="Times New Roman" panose="02020603050405020304" pitchFamily="18" charset="0"/>
                <a:ea typeface="Times New Roman" panose="02000000000000000000" pitchFamily="2" charset="0"/>
                <a:cs typeface="Times New Roman" panose="02020603050405020304" pitchFamily="18" charset="0"/>
              </a:rPr>
              <a:t> </a:t>
            </a:r>
            <a:br>
              <a:rPr lang="ru-RU" sz="1400" kern="100" dirty="0">
                <a:effectLst/>
                <a:latin typeface="Times New Roman" panose="02020603050405020304" pitchFamily="18" charset="0"/>
                <a:ea typeface="Times New Roman" panose="02000000000000000000" pitchFamily="2" charset="0"/>
                <a:cs typeface="Times New Roman" panose="02020603050405020304" pitchFamily="18" charset="0"/>
              </a:rPr>
            </a:br>
            <a:r>
              <a:rPr lang="ru-RU" sz="1400" kern="100" dirty="0">
                <a:effectLst/>
                <a:latin typeface="Times New Roman" panose="02020603050405020304" pitchFamily="18" charset="0"/>
                <a:ea typeface="Times New Roman" panose="02000000000000000000" pitchFamily="2" charset="0"/>
                <a:cs typeface="Times New Roman" panose="02020603050405020304" pitchFamily="18" charset="0"/>
              </a:rPr>
              <a:t>                                                                 МБОУ СОШ N 2 им. Б. М. Ляха </a:t>
            </a:r>
            <a:br>
              <a:rPr lang="ru-RU" sz="1800" kern="100" dirty="0">
                <a:effectLst/>
                <a:latin typeface="Aptos" panose="02000000000000000000" pitchFamily="2" charset="0"/>
                <a:ea typeface="Times New Roman" panose="02000000000000000000" pitchFamily="2" charset="0"/>
                <a:cs typeface="Times New Roman" panose="02000000000000000000" pitchFamily="2" charset="0"/>
              </a:rPr>
            </a:br>
            <a:r>
              <a:rPr lang="ru-RU" sz="1800" kern="100" dirty="0">
                <a:effectLst/>
                <a:latin typeface="Aptos" panose="02000000000000000000" pitchFamily="2" charset="0"/>
                <a:ea typeface="Times New Roman" panose="02000000000000000000" pitchFamily="2" charset="0"/>
                <a:cs typeface="Times New Roman" panose="02000000000000000000" pitchFamily="2" charset="0"/>
              </a:rPr>
              <a:t> </a:t>
            </a:r>
            <a:br>
              <a:rPr lang="ru-RU" sz="1800" kern="100" dirty="0">
                <a:effectLst/>
                <a:latin typeface="Aptos" panose="02000000000000000000" pitchFamily="2" charset="0"/>
                <a:ea typeface="Times New Roman" panose="02000000000000000000" pitchFamily="2" charset="0"/>
                <a:cs typeface="Times New Roman" panose="02000000000000000000" pitchFamily="2" charset="0"/>
              </a:rPr>
            </a:br>
            <a:r>
              <a:rPr lang="ru-RU" sz="1800" kern="100" dirty="0">
                <a:effectLst/>
                <a:latin typeface="Aptos" panose="02000000000000000000" pitchFamily="2" charset="0"/>
                <a:ea typeface="Times New Roman" panose="02000000000000000000" pitchFamily="2" charset="0"/>
                <a:cs typeface="Times New Roman" panose="02000000000000000000" pitchFamily="2" charset="0"/>
              </a:rPr>
              <a:t> </a:t>
            </a:r>
            <a:r>
              <a:rPr lang="en-US" sz="1800" kern="100" dirty="0">
                <a:effectLst/>
                <a:latin typeface="Aptos" panose="02000000000000000000" pitchFamily="2" charset="0"/>
                <a:ea typeface="Times New Roman" panose="02000000000000000000" pitchFamily="2" charset="0"/>
                <a:cs typeface="Times New Roman" panose="02000000000000000000" pitchFamily="2" charset="0"/>
              </a:rPr>
              <a:t> </a:t>
            </a:r>
            <a:br>
              <a:rPr lang="ru-RU" sz="1800" kern="100" dirty="0">
                <a:effectLst/>
                <a:latin typeface="Aptos" panose="02000000000000000000" pitchFamily="2" charset="0"/>
                <a:ea typeface="Times New Roman" panose="02000000000000000000" pitchFamily="2" charset="0"/>
                <a:cs typeface="Times New Roman" panose="02000000000000000000" pitchFamily="2" charset="0"/>
              </a:rPr>
            </a:br>
            <a:r>
              <a:rPr lang="ru-RU" sz="1800" kern="100" dirty="0">
                <a:effectLst/>
                <a:latin typeface="Aptos" panose="02000000000000000000" pitchFamily="2" charset="0"/>
                <a:ea typeface="Times New Roman" panose="02000000000000000000" pitchFamily="2" charset="0"/>
                <a:cs typeface="Times New Roman" panose="02000000000000000000" pitchFamily="2" charset="0"/>
              </a:rPr>
              <a:t> </a:t>
            </a:r>
            <a:br>
              <a:rPr lang="ru-RU" sz="1800" kern="100" dirty="0">
                <a:effectLst/>
                <a:latin typeface="Aptos" panose="02000000000000000000" pitchFamily="2" charset="0"/>
                <a:ea typeface="Times New Roman" panose="02000000000000000000" pitchFamily="2" charset="0"/>
                <a:cs typeface="Times New Roman" panose="02000000000000000000" pitchFamily="2" charset="0"/>
              </a:rPr>
            </a:br>
            <a:r>
              <a:rPr lang="ru-RU" sz="1800" kern="100" dirty="0">
                <a:effectLst/>
                <a:latin typeface="Aptos" panose="02000000000000000000" pitchFamily="2" charset="0"/>
                <a:ea typeface="Times New Roman" panose="02000000000000000000" pitchFamily="2" charset="0"/>
                <a:cs typeface="Times New Roman" panose="02000000000000000000" pitchFamily="2" charset="0"/>
              </a:rPr>
              <a:t> </a:t>
            </a:r>
            <a:br>
              <a:rPr lang="ru-RU" sz="1400" kern="100" dirty="0">
                <a:effectLst/>
                <a:latin typeface="Times New Roman" panose="02020603050405020304" pitchFamily="18" charset="0"/>
                <a:ea typeface="Times New Roman" panose="02000000000000000000" pitchFamily="2" charset="0"/>
                <a:cs typeface="Times New Roman" panose="02020603050405020304" pitchFamily="18" charset="0"/>
              </a:rPr>
            </a:br>
            <a:r>
              <a:rPr lang="ru-RU" sz="1400" kern="100" dirty="0">
                <a:effectLst/>
                <a:latin typeface="Times New Roman" panose="02020603050405020304" pitchFamily="18" charset="0"/>
                <a:ea typeface="Times New Roman" panose="02000000000000000000" pitchFamily="2" charset="0"/>
                <a:cs typeface="Times New Roman" panose="02020603050405020304" pitchFamily="18" charset="0"/>
              </a:rPr>
              <a:t> </a:t>
            </a:r>
            <a:br>
              <a:rPr lang="ru-RU" sz="1400" kern="100" dirty="0">
                <a:effectLst/>
                <a:latin typeface="Times New Roman" panose="02020603050405020304" pitchFamily="18" charset="0"/>
                <a:ea typeface="Times New Roman" panose="02000000000000000000" pitchFamily="2" charset="0"/>
                <a:cs typeface="Times New Roman" panose="02020603050405020304" pitchFamily="18" charset="0"/>
              </a:rPr>
            </a:br>
            <a:r>
              <a:rPr lang="ru-RU" sz="1400" kern="100" dirty="0">
                <a:effectLst/>
                <a:latin typeface="Times New Roman" panose="02020603050405020304" pitchFamily="18" charset="0"/>
                <a:ea typeface="Times New Roman" panose="02000000000000000000" pitchFamily="2" charset="0"/>
                <a:cs typeface="Times New Roman" panose="02020603050405020304" pitchFamily="18" charset="0"/>
              </a:rPr>
              <a:t>                                                          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Times New Roman" panose="02000000000000000000" pitchFamily="2" charset="0"/>
                <a:cs typeface="Times New Roman" panose="02020603050405020304" pitchFamily="18" charset="0"/>
              </a:rPr>
              <a:t>            </a:t>
            </a:r>
            <a:r>
              <a:rPr lang="ru-RU" sz="1400" kern="100" dirty="0">
                <a:effectLst/>
                <a:latin typeface="Times New Roman" panose="02020603050405020304" pitchFamily="18" charset="0"/>
                <a:ea typeface="Times New Roman" panose="02000000000000000000" pitchFamily="2" charset="0"/>
                <a:cs typeface="Times New Roman" panose="02020603050405020304" pitchFamily="18" charset="0"/>
              </a:rPr>
              <a:t> Индивидуальный проект по </a:t>
            </a:r>
            <a:r>
              <a:rPr lang="ru-RU" sz="1400" kern="100" dirty="0" err="1">
                <a:effectLst/>
                <a:latin typeface="Times New Roman" panose="02020603050405020304" pitchFamily="18" charset="0"/>
                <a:ea typeface="Times New Roman" panose="02000000000000000000" pitchFamily="2" charset="0"/>
                <a:cs typeface="Times New Roman" panose="02020603050405020304" pitchFamily="18" charset="0"/>
              </a:rPr>
              <a:t>обж</a:t>
            </a:r>
            <a:r>
              <a:rPr lang="ru-RU" sz="1400" kern="100" dirty="0">
                <a:effectLst/>
                <a:latin typeface="Times New Roman" panose="02020603050405020304" pitchFamily="18" charset="0"/>
                <a:ea typeface="Times New Roman" panose="02000000000000000000" pitchFamily="2" charset="0"/>
                <a:cs typeface="Times New Roman" panose="02020603050405020304" pitchFamily="18" charset="0"/>
              </a:rPr>
              <a:t>  </a:t>
            </a:r>
            <a:br>
              <a:rPr lang="ru-RU" sz="1400" kern="100" dirty="0">
                <a:effectLst/>
                <a:latin typeface="Times New Roman" panose="02020603050405020304" pitchFamily="18" charset="0"/>
                <a:ea typeface="Times New Roman" panose="02000000000000000000" pitchFamily="2" charset="0"/>
                <a:cs typeface="Times New Roman" panose="02020603050405020304" pitchFamily="18" charset="0"/>
              </a:rPr>
            </a:br>
            <a:r>
              <a:rPr lang="ru-RU" sz="1400" kern="100" dirty="0">
                <a:effectLst/>
                <a:latin typeface="Times New Roman" panose="02020603050405020304" pitchFamily="18" charset="0"/>
                <a:ea typeface="Times New Roman" panose="02000000000000000000" pitchFamily="2" charset="0"/>
                <a:cs typeface="Times New Roman" panose="02020603050405020304" pitchFamily="18" charset="0"/>
              </a:rPr>
              <a:t>                                                      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Times New Roman" panose="02000000000000000000" pitchFamily="2" charset="0"/>
                <a:cs typeface="Times New Roman" panose="02020603050405020304" pitchFamily="18" charset="0"/>
              </a:rPr>
              <a:t>          </a:t>
            </a:r>
            <a:r>
              <a:rPr lang="ru-RU" sz="1400" kern="100" dirty="0">
                <a:effectLst/>
                <a:latin typeface="Times New Roman" panose="02020603050405020304" pitchFamily="18" charset="0"/>
                <a:ea typeface="Times New Roman" panose="02000000000000000000" pitchFamily="2" charset="0"/>
                <a:cs typeface="Times New Roman" panose="02020603050405020304" pitchFamily="18" charset="0"/>
              </a:rPr>
              <a:t>На тему «Огневая подготовка в России»</a:t>
            </a:r>
            <a:br>
              <a:rPr lang="ru-RU" sz="1400" kern="100" dirty="0">
                <a:effectLst/>
                <a:latin typeface="Times New Roman" panose="02020603050405020304" pitchFamily="18" charset="0"/>
                <a:ea typeface="Times New Roman" panose="02000000000000000000" pitchFamily="2" charset="0"/>
                <a:cs typeface="Times New Roman" panose="02020603050405020304" pitchFamily="18" charset="0"/>
              </a:rPr>
            </a:br>
            <a:r>
              <a:rPr lang="ru-RU" sz="1400" kern="100" dirty="0">
                <a:effectLst/>
                <a:latin typeface="Times New Roman" panose="02020603050405020304" pitchFamily="18" charset="0"/>
                <a:ea typeface="Times New Roman" panose="02000000000000000000" pitchFamily="2" charset="0"/>
                <a:cs typeface="Times New Roman" panose="02020603050405020304" pitchFamily="18" charset="0"/>
              </a:rPr>
              <a:t>                                                                   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Times New Roman" panose="02000000000000000000" pitchFamily="2" charset="0"/>
                <a:cs typeface="Times New Roman" panose="02020603050405020304" pitchFamily="18" charset="0"/>
              </a:rPr>
              <a:t>    </a:t>
            </a:r>
            <a:r>
              <a:rPr lang="ru-RU" sz="1400" kern="100" dirty="0">
                <a:effectLst/>
                <a:latin typeface="Times New Roman" panose="02020603050405020304" pitchFamily="18" charset="0"/>
                <a:ea typeface="Times New Roman" panose="02000000000000000000" pitchFamily="2" charset="0"/>
                <a:cs typeface="Times New Roman" panose="02020603050405020304" pitchFamily="18" charset="0"/>
              </a:rPr>
              <a:t>Орешкин Михаил Алексеевич </a:t>
            </a:r>
            <a:br>
              <a:rPr lang="ru-RU" sz="1400" kern="100" dirty="0">
                <a:effectLst/>
                <a:latin typeface="Times New Roman" panose="02020603050405020304" pitchFamily="18" charset="0"/>
                <a:ea typeface="Times New Roman" panose="02000000000000000000" pitchFamily="2" charset="0"/>
                <a:cs typeface="Times New Roman" panose="02020603050405020304" pitchFamily="18" charset="0"/>
              </a:rPr>
            </a:br>
            <a:r>
              <a:rPr lang="ru-RU" sz="1400" kern="100" dirty="0">
                <a:effectLst/>
                <a:latin typeface="Times New Roman" panose="02020603050405020304" pitchFamily="18" charset="0"/>
                <a:ea typeface="Times New Roman" panose="02000000000000000000" pitchFamily="2" charset="0"/>
                <a:cs typeface="Times New Roman" panose="02020603050405020304" pitchFamily="18" charset="0"/>
              </a:rPr>
              <a:t>                                                                             Ученика 10</a:t>
            </a:r>
            <a:r>
              <a:rPr lang="ru-RU" sz="1400" kern="100" dirty="0">
                <a:latin typeface="Times New Roman" panose="02020603050405020304" pitchFamily="18" charset="0"/>
                <a:ea typeface="Times New Roman" panose="02000000000000000000" pitchFamily="2" charset="0"/>
                <a:cs typeface="Times New Roman" panose="02020603050405020304" pitchFamily="18" charset="0"/>
              </a:rPr>
              <a:t> «</a:t>
            </a:r>
            <a:r>
              <a:rPr lang="ru-RU" sz="1400" kern="100" dirty="0">
                <a:effectLst/>
                <a:latin typeface="Times New Roman" panose="02020603050405020304" pitchFamily="18" charset="0"/>
                <a:ea typeface="Times New Roman" panose="02000000000000000000" pitchFamily="2" charset="0"/>
                <a:cs typeface="Times New Roman" panose="02020603050405020304" pitchFamily="18" charset="0"/>
              </a:rPr>
              <a:t>А» класса </a:t>
            </a:r>
            <a:br>
              <a:rPr lang="ru-RU" sz="1400" kern="100" dirty="0">
                <a:effectLst/>
                <a:latin typeface="Times New Roman" panose="02020603050405020304" pitchFamily="18" charset="0"/>
                <a:ea typeface="Times New Roman" panose="02000000000000000000" pitchFamily="2" charset="0"/>
                <a:cs typeface="Times New Roman" panose="02020603050405020304" pitchFamily="18" charset="0"/>
              </a:rPr>
            </a:br>
            <a:r>
              <a:rPr lang="ru-RU" sz="1400" kern="100" dirty="0">
                <a:effectLst/>
                <a:latin typeface="Times New Roman" panose="02020603050405020304" pitchFamily="18" charset="0"/>
                <a:ea typeface="Times New Roman" panose="02000000000000000000" pitchFamily="2" charset="0"/>
                <a:cs typeface="Times New Roman" panose="02020603050405020304" pitchFamily="18" charset="0"/>
              </a:rPr>
              <a:t>                                          </a:t>
            </a:r>
            <a:r>
              <a:rPr lang="en-US" sz="1400" kern="100" dirty="0">
                <a:effectLst/>
                <a:latin typeface="Times New Roman" panose="02020603050405020304" pitchFamily="18" charset="0"/>
                <a:ea typeface="Times New Roman" panose="02000000000000000000" pitchFamily="2" charset="0"/>
                <a:cs typeface="Times New Roman" panose="02020603050405020304" pitchFamily="18" charset="0"/>
              </a:rPr>
              <a:t>            </a:t>
            </a:r>
            <a:r>
              <a:rPr lang="ru-RU" sz="1400" kern="100" dirty="0">
                <a:effectLst/>
                <a:latin typeface="Times New Roman" panose="02020603050405020304" pitchFamily="18" charset="0"/>
                <a:ea typeface="Times New Roman" panose="02000000000000000000" pitchFamily="2" charset="0"/>
                <a:cs typeface="Times New Roman" panose="02020603050405020304" pitchFamily="18" charset="0"/>
              </a:rPr>
              <a:t> Научный руководитель :Козленко Юрий Алексеевич</a:t>
            </a:r>
            <a:br>
              <a:rPr lang="ru-RU" sz="1800" kern="100" dirty="0">
                <a:effectLst/>
                <a:latin typeface="Aptos" panose="02000000000000000000" pitchFamily="2" charset="0"/>
                <a:ea typeface="Times New Roman" panose="02000000000000000000" pitchFamily="2" charset="0"/>
                <a:cs typeface="Times New Roman" panose="02000000000000000000" pitchFamily="2" charset="0"/>
              </a:rPr>
            </a:br>
            <a:br>
              <a:rPr lang="ru-RU" sz="1800" kern="100" dirty="0">
                <a:effectLst/>
                <a:latin typeface="Aptos" panose="02000000000000000000" pitchFamily="2" charset="0"/>
                <a:ea typeface="Times New Roman" panose="02000000000000000000" pitchFamily="2" charset="0"/>
                <a:cs typeface="Times New Roman" panose="02000000000000000000" pitchFamily="2" charset="0"/>
              </a:rPr>
            </a:br>
            <a:br>
              <a:rPr lang="ru-RU" sz="1800" kern="100" dirty="0">
                <a:effectLst/>
                <a:latin typeface="Aptos" panose="02000000000000000000" pitchFamily="2" charset="0"/>
                <a:ea typeface="Times New Roman" panose="02000000000000000000" pitchFamily="2" charset="0"/>
                <a:cs typeface="Times New Roman" panose="02000000000000000000" pitchFamily="2" charset="0"/>
              </a:rPr>
            </a:br>
            <a:br>
              <a:rPr lang="ru-RU" sz="1800" kern="100" dirty="0">
                <a:effectLst/>
                <a:latin typeface="Aptos" panose="02000000000000000000" pitchFamily="2" charset="0"/>
                <a:ea typeface="Times New Roman" panose="02000000000000000000" pitchFamily="2" charset="0"/>
                <a:cs typeface="Times New Roman" panose="02000000000000000000" pitchFamily="2" charset="0"/>
              </a:rPr>
            </a:br>
            <a:br>
              <a:rPr lang="ru-RU" sz="1800" kern="100" dirty="0">
                <a:effectLst/>
                <a:latin typeface="Aptos" panose="02000000000000000000" pitchFamily="2" charset="0"/>
                <a:ea typeface="Times New Roman" panose="02000000000000000000" pitchFamily="2" charset="0"/>
                <a:cs typeface="Times New Roman" panose="02000000000000000000" pitchFamily="2" charset="0"/>
              </a:rPr>
            </a:br>
            <a:r>
              <a:rPr lang="ru-RU" sz="1800" kern="100" dirty="0">
                <a:effectLst/>
                <a:latin typeface="Aptos" panose="02000000000000000000" pitchFamily="2" charset="0"/>
                <a:ea typeface="Times New Roman" panose="02000000000000000000" pitchFamily="2" charset="0"/>
                <a:cs typeface="Times New Roman" panose="02000000000000000000" pitchFamily="2" charset="0"/>
              </a:rPr>
              <a:t>                                                                         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Times New Roman" panose="02000000000000000000" pitchFamily="2" charset="0"/>
                <a:cs typeface="Times New Roman" panose="02020603050405020304" pitchFamily="18" charset="0"/>
              </a:rPr>
              <a:t>2025</a:t>
            </a:r>
            <a:r>
              <a:rPr lang="ru-RU" sz="1800" kern="100" dirty="0">
                <a:latin typeface="Times New Roman" panose="02020603050405020304" pitchFamily="18" charset="0"/>
                <a:ea typeface="Times New Roman" panose="02000000000000000000" pitchFamily="2" charset="0"/>
                <a:cs typeface="Times New Roman" panose="02000000000000000000" pitchFamily="2" charset="0"/>
              </a:rPr>
              <a:t>г.</a:t>
            </a:r>
            <a:endParaRPr lang="ru-RU" sz="1800" kern="100" dirty="0">
              <a:effectLst/>
              <a:latin typeface="Aptos" panose="02000000000000000000" pitchFamily="2" charset="0"/>
              <a:ea typeface="Times New Roman" panose="02000000000000000000" pitchFamily="2" charset="0"/>
              <a:cs typeface="Times New Roman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1344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Проблемы и задачи повышения эффективности огневой подготовки</a:t>
            </a:r>
            <a:endParaRPr/>
          </a:p>
        </p:txBody>
      </p:sp>
      <p:sp>
        <p:nvSpPr>
          <p:cNvPr id="157" name="Google Shape;157;p27"/>
          <p:cNvSpPr txBox="1">
            <a:spLocks noGrp="1"/>
          </p:cNvSpPr>
          <p:nvPr>
            <p:ph type="body" idx="1"/>
          </p:nvPr>
        </p:nvSpPr>
        <p:spPr>
          <a:xfrm>
            <a:off x="311700" y="1511975"/>
            <a:ext cx="8520600" cy="320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Современная огневая подготовка военнослужащих в России сталкивается с недостаточным уровнем обучения и деградацией преподавания. Это затрудняет овладение базовыми навыками стрельбы, особенно в сложных условиях. Недостаток современных подходов, акцент на массовых ударах снижает развитие индивидуальных навыков. Для решения задач требуется возврат к основам, внедрение новых методик, регулярные тренировки и использование современных технологий, таких как симуляторы, для повышения боеготовности.</a:t>
            </a:r>
            <a:endParaRPr/>
          </a:p>
        </p:txBody>
      </p:sp>
      <p:sp>
        <p:nvSpPr>
          <p:cNvPr id="158" name="Google Shape;158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8"/>
          <p:cNvSpPr txBox="1">
            <a:spLocks noGrp="1"/>
          </p:cNvSpPr>
          <p:nvPr>
            <p:ph type="body" idx="1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Проблемы и задачи повышения эффективности огневой подготовки</a:t>
            </a:r>
            <a:endParaRPr/>
          </a:p>
        </p:txBody>
      </p:sp>
      <p:sp>
        <p:nvSpPr>
          <p:cNvPr id="164" name="Google Shape;164;p2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pic>
        <p:nvPicPr>
          <p:cNvPr id="165" name="Google Shape;165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05000" y="606425"/>
            <a:ext cx="5080000" cy="2851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Рекомендации по оптимизации процессов огневой подготовки</a:t>
            </a:r>
            <a:endParaRPr/>
          </a:p>
        </p:txBody>
      </p:sp>
      <p:sp>
        <p:nvSpPr>
          <p:cNvPr id="171" name="Google Shape;171;p29"/>
          <p:cNvSpPr txBox="1">
            <a:spLocks noGrp="1"/>
          </p:cNvSpPr>
          <p:nvPr>
            <p:ph type="body" idx="1"/>
          </p:nvPr>
        </p:nvSpPr>
        <p:spPr>
          <a:xfrm>
            <a:off x="311700" y="1511975"/>
            <a:ext cx="8520600" cy="320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Для эффективной огневой подготовки в ВС России: 1) Обучение должно учитывать временные ограничения и имитировать боевые ситуации. 2) Регулярные методические совещания для инструкторов улучшат квалификацию и обмен опытом. 3) Внедрение технологий, таких как тренажеры и симуляторы, повысит наглядность обучения. 4) Начало обучения с устойчивых позиций улучшит технику стрельбы. 5) Создание системы безопасности сформирует стрессоустойчивость. 6) Проведение занятий в различных условиях улучшит адаптацию.</a:t>
            </a:r>
            <a:endParaRPr/>
          </a:p>
        </p:txBody>
      </p:sp>
      <p:sp>
        <p:nvSpPr>
          <p:cNvPr id="172" name="Google Shape;172;p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8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34A7967-D35C-4DC6-8C6A-4CF55868B5F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13</a:t>
            </a:fld>
            <a:endParaRPr lang="en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9308678-EA67-4C67-AA72-365D05E53D7E}"/>
              </a:ext>
            </a:extLst>
          </p:cNvPr>
          <p:cNvSpPr/>
          <p:nvPr/>
        </p:nvSpPr>
        <p:spPr>
          <a:xfrm>
            <a:off x="2286000" y="107632"/>
            <a:ext cx="4572000" cy="67473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ru-RU" b="1" kern="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Часть 2</a:t>
            </a:r>
            <a:r>
              <a:rPr lang="ru-RU" kern="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b="1" kern="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Практическая часть</a:t>
            </a:r>
            <a:endParaRPr lang="ru-RU" sz="1200" kern="100" dirty="0">
              <a:latin typeface="Aptos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ru-RU" b="1" kern="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2.1Социальный опрос</a:t>
            </a:r>
            <a:endParaRPr lang="ru-RU" sz="1200" kern="100" dirty="0">
              <a:effectLst/>
              <a:latin typeface="Aptos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Диаграмма 12">
            <a:extLst>
              <a:ext uri="{FF2B5EF4-FFF2-40B4-BE49-F238E27FC236}">
                <a16:creationId xmlns:a16="http://schemas.microsoft.com/office/drawing/2014/main" id="{434D9C05-1525-47FB-AF68-845AA85C55A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89330073"/>
              </p:ext>
            </p:extLst>
          </p:nvPr>
        </p:nvGraphicFramePr>
        <p:xfrm>
          <a:off x="-130139" y="1079500"/>
          <a:ext cx="4702139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Диаграмма 15">
            <a:extLst>
              <a:ext uri="{FF2B5EF4-FFF2-40B4-BE49-F238E27FC236}">
                <a16:creationId xmlns:a16="http://schemas.microsoft.com/office/drawing/2014/main" id="{2BB9266C-6980-4653-9AF4-FEEC0CD5D2B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70820518"/>
              </p:ext>
            </p:extLst>
          </p:nvPr>
        </p:nvGraphicFramePr>
        <p:xfrm>
          <a:off x="4378503" y="1079500"/>
          <a:ext cx="4958994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56810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Заключение</a:t>
            </a:r>
            <a:endParaRPr/>
          </a:p>
        </p:txBody>
      </p:sp>
      <p:sp>
        <p:nvSpPr>
          <p:cNvPr id="178" name="Google Shape;178;p30"/>
          <p:cNvSpPr txBox="1">
            <a:spLocks noGrp="1"/>
          </p:cNvSpPr>
          <p:nvPr>
            <p:ph type="body" idx="1"/>
          </p:nvPr>
        </p:nvSpPr>
        <p:spPr>
          <a:xfrm>
            <a:off x="311700" y="1511975"/>
            <a:ext cx="8520600" cy="320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В 2023 году огневая подготовка в вооруженных силах России требует непрерывного совершенствования. Это неотъемлемая часть обучения, необходимая для готовности к современным боевым действиям. Современные методы и технологии, такие как симуляции и VR, должны стать основой подготовки. Эффективная огневая подготовка влияет на боеготовность войск, однако есть проблемы, требующие решения: недостаток времени, устаревшие методики. Мы надеемся, что результаты исследования помогут оптимизировать процессы и повысить эффективность подготовки военнослужащих.</a:t>
            </a:r>
            <a:endParaRPr/>
          </a:p>
        </p:txBody>
      </p:sp>
      <p:sp>
        <p:nvSpPr>
          <p:cNvPr id="179" name="Google Shape;179;p3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>
            <a:spLocks noGrp="1"/>
          </p:cNvSpPr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Огневая подготовка в  России</a:t>
            </a:r>
            <a:endParaRPr dirty="0"/>
          </a:p>
        </p:txBody>
      </p:sp>
      <p:sp>
        <p:nvSpPr>
          <p:cNvPr id="60" name="Google Shape;60;p13"/>
          <p:cNvSpPr txBox="1">
            <a:spLocks noGrp="1"/>
          </p:cNvSpPr>
          <p:nvPr>
            <p:ph type="subTitle" idx="1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Исследовательский проект</a:t>
            </a: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73110626-1A33-4166-A4A4-44AE0EBAF68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622E29A-8C02-4257-A329-70F7B5611300}"/>
              </a:ext>
            </a:extLst>
          </p:cNvPr>
          <p:cNvSpPr/>
          <p:nvPr/>
        </p:nvSpPr>
        <p:spPr>
          <a:xfrm>
            <a:off x="0" y="56648"/>
            <a:ext cx="9144000" cy="4954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b="1" kern="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Введение</a:t>
            </a:r>
            <a:endParaRPr lang="ru-RU" sz="1200" b="1" kern="100" dirty="0">
              <a:latin typeface="Aptos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kern="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Актуальность темы огневой подготовки является одним из ключевых аспектов военной подготовки, который обеспечивает личный состав вооруженных сил необходимыми навыками и знаниями для эффективного использования огнестрельного оружия в условиях современных боевых действий. В условиях быстро меняющейся военно-политической обстановки, а также с учетом новых технологий и методов ведения войны, актуальность огневой подготовки возрастает </a:t>
            </a:r>
            <a:r>
              <a:rPr lang="ru-RU" kern="1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многократно.В</a:t>
            </a:r>
            <a:r>
              <a:rPr lang="ru-RU" kern="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данной работе будет рассмотрена важность огневой подготовки в современном контексте, что позволит понять, как она влияет на общую боеготовность войск.. Эти рекомендации будут основаны на проведенном анализе существующих практик и выявленных проблем, что сделает их максимально практичными и применим в реальных условиях. Таким образом, данное исследование направлено на выявление актуальных проблем и задач в области огневой подготовки, а также на разработку эффективных решений, которые помогут вооруженным силам России адаптироваться к современным вызовам и угрозам.</a:t>
            </a:r>
            <a:endParaRPr lang="ru-RU" sz="1200" kern="100" dirty="0">
              <a:latin typeface="Aptos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Цель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Изучить и проанализировать современные подходы к огневой подготовке в вооруженных силах России.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Задачи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1.Проанализировать существующие учебные пособия по огневой подготовке.2Выявить основные методы и техники обучения.3Рассмотреть влияние огневой подготовки на боеготовность войск.4Предложить рекомендации по улучшению огневой подготовки.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Методы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Аналитический.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Гипотеза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Огневая подготовка очень важна для нашей страны.</a:t>
            </a:r>
          </a:p>
          <a:p>
            <a:pPr algn="just"/>
            <a:r>
              <a:rPr lang="ru-RU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Продукт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: Анкетирование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9020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Важность огневой подготовки в современном контексте</a:t>
            </a:r>
            <a:endParaRPr/>
          </a:p>
        </p:txBody>
      </p:sp>
      <p:sp>
        <p:nvSpPr>
          <p:cNvPr id="94" name="Google Shape;94;p18"/>
          <p:cNvSpPr txBox="1">
            <a:spLocks noGrp="1"/>
          </p:cNvSpPr>
          <p:nvPr>
            <p:ph type="body" idx="1"/>
          </p:nvPr>
        </p:nvSpPr>
        <p:spPr>
          <a:xfrm>
            <a:off x="311700" y="1171316"/>
            <a:ext cx="8520600" cy="320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Огневая подготовка играет ключевую роль в боеспособности вооруженных сил России. В условиях быстро изменяющейся боевой обстановки, особенно во время специальной военной операции, необходимость качественного обучения личного состава возрастает. Учебные пособия, адаптированные к современным угрозам, и интеграция военной подготовки в образовательные учреждения способствуют повышению квалификации будущих военнослужащих. Овладение огнестрельным оружием и теоретические знания необходимы для успешного выполнения боевых задач.</a:t>
            </a:r>
            <a:endParaRPr/>
          </a:p>
        </p:txBody>
      </p:sp>
      <p:sp>
        <p:nvSpPr>
          <p:cNvPr id="95" name="Google Shape;95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D39617B-E12E-36B2-2C61-2CBA3989A7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1897" y="2867097"/>
            <a:ext cx="4520205" cy="218972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9"/>
          <p:cNvSpPr txBox="1">
            <a:spLocks noGrp="1"/>
          </p:cNvSpPr>
          <p:nvPr>
            <p:ph type="body" idx="1"/>
          </p:nvPr>
        </p:nvSpPr>
        <p:spPr>
          <a:xfrm>
            <a:off x="430306" y="4919624"/>
            <a:ext cx="8157881" cy="13719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Примеры огневой подготовки и обучения</a:t>
            </a:r>
            <a:r>
              <a:rPr lang="ru-RU" dirty="0"/>
              <a:t> Личного состава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pic>
        <p:nvPicPr>
          <p:cNvPr id="102" name="Google Shape;10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2843" y="223477"/>
            <a:ext cx="4110318" cy="234827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B77AAA3-FC53-9A88-D43B-ECC7AA6586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0839" y="223477"/>
            <a:ext cx="4110318" cy="234827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2A74EA9-92CC-D842-9CC4-FFDECB191F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12325" y="2571749"/>
            <a:ext cx="4006397" cy="210883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1"/>
          <p:cNvSpPr txBox="1">
            <a:spLocks noGrp="1"/>
          </p:cNvSpPr>
          <p:nvPr>
            <p:ph type="title"/>
          </p:nvPr>
        </p:nvSpPr>
        <p:spPr>
          <a:xfrm>
            <a:off x="311700" y="176304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Современные подходы к огневой подготовке</a:t>
            </a:r>
            <a:endParaRPr/>
          </a:p>
        </p:txBody>
      </p:sp>
      <p:sp>
        <p:nvSpPr>
          <p:cNvPr id="115" name="Google Shape;115;p21"/>
          <p:cNvSpPr txBox="1">
            <a:spLocks noGrp="1"/>
          </p:cNvSpPr>
          <p:nvPr>
            <p:ph type="body" idx="1"/>
          </p:nvPr>
        </p:nvSpPr>
        <p:spPr>
          <a:xfrm>
            <a:off x="398311" y="2874149"/>
            <a:ext cx="8520600" cy="320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В современных вооруженных силах России применяется комплексный подход к огневой подготовке, основанный на анализе процесса обучения и изменении боевых условий. Основные аспекты включают систематическое обучение, тренировки, использование тренажёров и индивидуализированный процесс подготовки, что позволяет повысить эффективность действий военнослужащих. Важно сочетать индивидуальные и групповые занятия, максимизируя их соответствие уровню подготовки, чтобы обеспечить комплексную готовность к современным вызовам.</a:t>
            </a:r>
            <a:endParaRPr/>
          </a:p>
        </p:txBody>
      </p:sp>
      <p:sp>
        <p:nvSpPr>
          <p:cNvPr id="116" name="Google Shape;116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DDC3C89-1E1D-9F0E-90DC-890A7CD0EB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388" y="667501"/>
            <a:ext cx="3767770" cy="2197474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A695AE3-8285-A874-5B8D-B6129BEC12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7564" y="676675"/>
            <a:ext cx="3302048" cy="219747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Обзор учебных пособий по огневой подготовке</a:t>
            </a:r>
            <a:endParaRPr/>
          </a:p>
        </p:txBody>
      </p:sp>
      <p:sp>
        <p:nvSpPr>
          <p:cNvPr id="122" name="Google Shape;122;p22"/>
          <p:cNvSpPr txBox="1">
            <a:spLocks noGrp="1"/>
          </p:cNvSpPr>
          <p:nvPr>
            <p:ph type="body" idx="1"/>
          </p:nvPr>
        </p:nvSpPr>
        <p:spPr>
          <a:xfrm>
            <a:off x="500558" y="873713"/>
            <a:ext cx="8520600" cy="257871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Учебные пособия по огневой подготовке для российских ВС охватывают теорию и практику обращения со стрелковым оружием. Ключевыми изданиями являются учебники 2008 и 2016 годов, включая информацию о баллистике и современных образцах вооружения. В 2023 году акцент сместился на безопасность и современные технологии, такие как симуляторы. Учебные материалы учитывают различные уровни подготовки, что способствует успешной адаптации к новым вызовам и повышения готовности личного состава.</a:t>
            </a:r>
            <a:endParaRPr/>
          </a:p>
        </p:txBody>
      </p:sp>
      <p:sp>
        <p:nvSpPr>
          <p:cNvPr id="123" name="Google Shape;123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pic>
        <p:nvPicPr>
          <p:cNvPr id="3" name="Google Shape;130;p23">
            <a:extLst>
              <a:ext uri="{FF2B5EF4-FFF2-40B4-BE49-F238E27FC236}">
                <a16:creationId xmlns:a16="http://schemas.microsoft.com/office/drawing/2014/main" id="{7F84B066-525B-A365-4EC4-105A75952EDB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3107" y="2478102"/>
            <a:ext cx="6890347" cy="25787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Методы обучения личного состава</a:t>
            </a:r>
            <a:endParaRPr/>
          </a:p>
        </p:txBody>
      </p:sp>
      <p:sp>
        <p:nvSpPr>
          <p:cNvPr id="143" name="Google Shape;143;p25"/>
          <p:cNvSpPr txBox="1">
            <a:spLocks noGrp="1"/>
          </p:cNvSpPr>
          <p:nvPr>
            <p:ph type="body" idx="1"/>
          </p:nvPr>
        </p:nvSpPr>
        <p:spPr>
          <a:xfrm>
            <a:off x="311700" y="1511975"/>
            <a:ext cx="8520600" cy="320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Для эффективного использования оружия в подготовке военнослужащих применяются различные методы обучения: лекции, показ, тренировки и самостоятельная работа. Метод показа позволяет наглядно продемонстрировать действия, зимасштабные тренировки укрепляют навыки. Современные технологии, такие как симуляторы, помогают формировать уверенность и опыт. Организация занятий и использование учебных пособий способствуют успеваемости, что делает личный состав готовым к выполнению сложных задач.</a:t>
            </a:r>
            <a:endParaRPr/>
          </a:p>
        </p:txBody>
      </p:sp>
      <p:sp>
        <p:nvSpPr>
          <p:cNvPr id="144" name="Google Shape;144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Влияние огневой подготовки на боеготовность войск</a:t>
            </a:r>
            <a:endParaRPr/>
          </a:p>
        </p:txBody>
      </p:sp>
      <p:sp>
        <p:nvSpPr>
          <p:cNvPr id="150" name="Google Shape;150;p26"/>
          <p:cNvSpPr txBox="1">
            <a:spLocks noGrp="1"/>
          </p:cNvSpPr>
          <p:nvPr>
            <p:ph type="body" idx="1"/>
          </p:nvPr>
        </p:nvSpPr>
        <p:spPr>
          <a:xfrm>
            <a:off x="311700" y="1238621"/>
            <a:ext cx="8520600" cy="320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Огневая подготовка критически влияет на боеготовность как отдельных военнослужащих, так и подразделений. Она развивает не только навыки стрельбы, но и стратегическое мышление, позволяя эффективно применять оружие. Современные методики обучения и группы тренировок усиливают взаимодействие в команде и адаптацию к изменяющимся условиям боя. Реформа программ включает элементы психологической подготовки и развитие лидерских качеств, что является ключом к успешному выполнению боевых задач.</a:t>
            </a:r>
            <a:endParaRPr/>
          </a:p>
        </p:txBody>
      </p:sp>
      <p:sp>
        <p:nvSpPr>
          <p:cNvPr id="151" name="Google Shape;151;p2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DAEC442-33FC-DF9B-C70A-D9C707E1D2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1841" y="2840471"/>
            <a:ext cx="3767241" cy="198254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935</Words>
  <Application>Microsoft Office PowerPoint</Application>
  <PresentationFormat>Экран (16:9)</PresentationFormat>
  <Paragraphs>46</Paragraphs>
  <Slides>14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Proxima Nova</vt:lpstr>
      <vt:lpstr>Times New Roman</vt:lpstr>
      <vt:lpstr>Aptos</vt:lpstr>
      <vt:lpstr>Arial</vt:lpstr>
      <vt:lpstr>Spearmint</vt:lpstr>
      <vt:lpstr>                                            Краснодарский край, уапсиТнский район г. Тупсе                                                                   МБОУ СОШ N 2 им. Б. М. Ляха                                                                                    Индивидуальный проект по обж                                                                   На тему «Огневая подготовка в России»                                                                        Орешкин Михаил Алексеевич                                                                               Ученика 10 «А» класса                                                         Научный руководитель :Козленко Юрий Алексеевич                                                                              2025г.</vt:lpstr>
      <vt:lpstr>Огневая подготовка в  России</vt:lpstr>
      <vt:lpstr>Презентация PowerPoint</vt:lpstr>
      <vt:lpstr>Важность огневой подготовки в современном контексте</vt:lpstr>
      <vt:lpstr>Презентация PowerPoint</vt:lpstr>
      <vt:lpstr>Современные подходы к огневой подготовке</vt:lpstr>
      <vt:lpstr>Обзор учебных пособий по огневой подготовке</vt:lpstr>
      <vt:lpstr>Методы обучения личного состава</vt:lpstr>
      <vt:lpstr>Влияние огневой подготовки на боеготовность войск</vt:lpstr>
      <vt:lpstr>Проблемы и задачи повышения эффективности огневой подготовки</vt:lpstr>
      <vt:lpstr>Презентация PowerPoint</vt:lpstr>
      <vt:lpstr>Рекомендации по оптимизации процессов огневой подготовки</vt:lpstr>
      <vt:lpstr>Презентация PowerPoint</vt:lpstr>
      <vt:lpstr>Заключение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Краснодарский край, Туапсинский район г. Тупсе                                                                   МБОУ СОШ N 2 им. Б. М. Ляха                                                                       Индивидуальный проект по обж                                                         На тему «Огневая подготовка в России»                                                                    Орешкин Михаил Алексеевич                                                                               Ученика 10,,А» класса                                             Научный руководитель :Козленко Юрий Алексеевич                                                                                               2025 г.</dc:title>
  <dc:creator>Kraken</dc:creator>
  <cp:lastModifiedBy>Сош111</cp:lastModifiedBy>
  <cp:revision>14</cp:revision>
  <dcterms:modified xsi:type="dcterms:W3CDTF">2025-04-25T11:17:19Z</dcterms:modified>
</cp:coreProperties>
</file>