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ebp" ContentType="image/webp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omments/comment1.xml" ContentType="application/vnd.openxmlformats-officedocument.presentationml.comment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авел Фадеев" initials="ПФ" lastIdx="1" clrIdx="0">
    <p:extLst>
      <p:ext uri="{19B8F6BF-5375-455C-9EA6-DF929625EA0E}">
        <p15:presenceInfo xmlns:p15="http://schemas.microsoft.com/office/powerpoint/2012/main" userId="3170dd768d6d1e5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72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Павел Фадеев" userId="3170dd768d6d1e55" providerId="LiveId" clId="{EFC6BE91-FAD5-48C2-8852-281EEBECC720}"/>
    <pc:docChg chg="custSel delSld modSld">
      <pc:chgData name="Павел Фадеев" userId="3170dd768d6d1e55" providerId="LiveId" clId="{EFC6BE91-FAD5-48C2-8852-281EEBECC720}" dt="2025-04-01T19:14:10.916" v="192" actId="20577"/>
      <pc:docMkLst>
        <pc:docMk/>
      </pc:docMkLst>
      <pc:sldChg chg="modSp mod">
        <pc:chgData name="Павел Фадеев" userId="3170dd768d6d1e55" providerId="LiveId" clId="{EFC6BE91-FAD5-48C2-8852-281EEBECC720}" dt="2025-04-01T19:12:23.503" v="146" actId="255"/>
        <pc:sldMkLst>
          <pc:docMk/>
          <pc:sldMk cId="2155135192" sldId="262"/>
        </pc:sldMkLst>
        <pc:spChg chg="mod">
          <ac:chgData name="Павел Фадеев" userId="3170dd768d6d1e55" providerId="LiveId" clId="{EFC6BE91-FAD5-48C2-8852-281EEBECC720}" dt="2025-04-01T19:10:01.240" v="45" actId="20577"/>
          <ac:spMkLst>
            <pc:docMk/>
            <pc:sldMk cId="2155135192" sldId="262"/>
            <ac:spMk id="2" creationId="{57BF2010-1AC9-B46B-195C-C683E705EBCB}"/>
          </ac:spMkLst>
        </pc:spChg>
        <pc:spChg chg="mod">
          <ac:chgData name="Павел Фадеев" userId="3170dd768d6d1e55" providerId="LiveId" clId="{EFC6BE91-FAD5-48C2-8852-281EEBECC720}" dt="2025-04-01T19:12:23.503" v="146" actId="255"/>
          <ac:spMkLst>
            <pc:docMk/>
            <pc:sldMk cId="2155135192" sldId="262"/>
            <ac:spMk id="3" creationId="{CFE1F189-3795-7B67-4AE8-07ED3D698C5E}"/>
          </ac:spMkLst>
        </pc:spChg>
      </pc:sldChg>
      <pc:sldChg chg="modSp mod">
        <pc:chgData name="Павел Фадеев" userId="3170dd768d6d1e55" providerId="LiveId" clId="{EFC6BE91-FAD5-48C2-8852-281EEBECC720}" dt="2025-04-01T19:14:10.916" v="192" actId="20577"/>
        <pc:sldMkLst>
          <pc:docMk/>
          <pc:sldMk cId="2977784259" sldId="264"/>
        </pc:sldMkLst>
        <pc:spChg chg="mod">
          <ac:chgData name="Павел Фадеев" userId="3170dd768d6d1e55" providerId="LiveId" clId="{EFC6BE91-FAD5-48C2-8852-281EEBECC720}" dt="2025-04-01T19:14:10.916" v="192" actId="20577"/>
          <ac:spMkLst>
            <pc:docMk/>
            <pc:sldMk cId="2977784259" sldId="264"/>
            <ac:spMk id="2" creationId="{FF8B4B13-426C-1C0C-1627-32E5B396BB72}"/>
          </ac:spMkLst>
        </pc:spChg>
      </pc:sldChg>
      <pc:sldChg chg="del">
        <pc:chgData name="Павел Фадеев" userId="3170dd768d6d1e55" providerId="LiveId" clId="{EFC6BE91-FAD5-48C2-8852-281EEBECC720}" dt="2025-03-31T19:04:34.246" v="0" actId="2696"/>
        <pc:sldMkLst>
          <pc:docMk/>
          <pc:sldMk cId="1679518716" sldId="266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бы опирались на комфорт автомобиля, какую бы марку вы выбрали?</c:v>
                </c:pt>
              </c:strCache>
            </c:strRef>
          </c:tx>
          <c:explosion val="2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894-4276-BF68-1E28701CC3B9}"/>
              </c:ext>
            </c:extLst>
          </c:dPt>
          <c:dPt>
            <c:idx val="1"/>
            <c:bubble3D val="0"/>
            <c:explosion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9894-4276-BF68-1E28701CC3B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894-4276-BF68-1E28701CC3B9}"/>
              </c:ext>
            </c:extLst>
          </c:dPt>
          <c:dPt>
            <c:idx val="3"/>
            <c:bubble3D val="0"/>
            <c:explosion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9894-4276-BF68-1E28701CC3B9}"/>
              </c:ext>
            </c:extLst>
          </c:dPt>
          <c:cat>
            <c:strRef>
              <c:f>Лист1!$A$2:$A$3</c:f>
              <c:strCache>
                <c:ptCount val="2"/>
                <c:pt idx="0">
                  <c:v>Porshe</c:v>
                </c:pt>
                <c:pt idx="1">
                  <c:v>Другое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94-4276-BF68-1E28701CC3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бы вы опирались на комплектацию автомобиля, какую бы марку вы выбрали?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20D-4AC1-B29E-18AECF46CA2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20D-4AC1-B29E-18AECF46CA25}"/>
              </c:ext>
            </c:extLst>
          </c:dPt>
          <c:cat>
            <c:strRef>
              <c:f>Лист1!$A$2:$A$3</c:f>
              <c:strCache>
                <c:ptCount val="2"/>
                <c:pt idx="0">
                  <c:v>Porshe</c:v>
                </c:pt>
                <c:pt idx="1">
                  <c:v>Другое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AF-41DE-AADD-2BFBBB98B7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бы вы опирались на скорость автомобился, какую бы марку вы выбрали?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1EA-496C-A3BB-DEBD0C58F95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D5-4338-921D-6A75893873BB}"/>
              </c:ext>
            </c:extLst>
          </c:dPt>
          <c:cat>
            <c:strRef>
              <c:f>Лист1!$A$2:$A$3</c:f>
              <c:strCache>
                <c:ptCount val="2"/>
                <c:pt idx="0">
                  <c:v>Porsche</c:v>
                </c:pt>
                <c:pt idx="1">
                  <c:v>Другое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EA-496C-A3BB-DEBD0C58F9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12045619600948"/>
          <c:y val="0.86936120823020191"/>
          <c:w val="0.30988767104961396"/>
          <c:h val="0.130587683930724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04-01T22:12:47.324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D0E36-9869-46A4-B52A-A7521F14FAB5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1DE6A-9E56-4A20-AD73-D9591BEC4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070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61DE6A-9E56-4A20-AD73-D9591BEC46B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190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DDA054-3952-E1F4-9689-63381A5C28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85B426C-8DB5-55D5-90C9-038C7FB993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0AFDEC-16EE-16A3-5F7A-B945AF94E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F86D-0CEA-480C-98C6-78001B8F420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0C61AB-0B55-B018-EE6C-66035A706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DE225F-D7B6-2E24-83AD-4D6F9147D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C6DB-8487-44BE-A0E3-44B780338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804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FF26EF-5B43-A701-C085-90D127A45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DFC7D9D-CBC5-CF80-3E73-EF39F5E6D1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36CBE1-F7A5-B05C-EFE8-3E57DAA9B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F86D-0CEA-480C-98C6-78001B8F420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F887DB-F313-20F4-2109-3D46040FA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747DB5-D692-1F47-BFFD-DCE1390CD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C6DB-8487-44BE-A0E3-44B780338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572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984412F-45B4-1A5F-E3A0-E5F8745824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BD1544B-5CD7-4D84-4DBA-3825E8343E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675485-9AAD-EE57-5F22-57572DACC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F86D-0CEA-480C-98C6-78001B8F420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FD7F8A-5A3B-FE34-DC35-CC1B08671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D5F9C9-6F52-93CD-9293-D1895CBEC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C6DB-8487-44BE-A0E3-44B780338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662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542406-4923-CFA9-173C-0917A3016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D3880A-50F1-4D15-629D-55B854D0BE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D2402E-F525-2587-4742-1C86290BF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F86D-0CEA-480C-98C6-78001B8F420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38592A-D15C-113E-4DD4-CC883E5BD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A4053E-ACC7-7A01-8B2A-809EFB13F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C6DB-8487-44BE-A0E3-44B780338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295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320D1B-906E-6964-A184-D34B3EC4E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D851BA8-5CB1-29EA-BEE8-4148FDE02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9D9AD3-9986-AC7B-1141-4589FC15D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F86D-0CEA-480C-98C6-78001B8F420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0A8E51-0A99-4411-EAC3-73DF32D4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D281F5-4D8C-3BFB-AEA4-9393A28F6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C6DB-8487-44BE-A0E3-44B780338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498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8F6185-1D24-5801-D297-7788CF172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030E20-6504-7FD8-8491-90BCAABA40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4B4DF4D-A5E8-11C3-A4DE-86CFCD7AA0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1507A3A-2440-63DC-A4D5-E7628C1AC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F86D-0CEA-480C-98C6-78001B8F420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12C304E-5F0E-21C5-4F23-5AF2C76FF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6FBB0BE-27CF-83B4-E59C-CCCEF47EF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C6DB-8487-44BE-A0E3-44B780338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003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3B7D42-F684-10E0-AB93-7654BBDD7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28CD67-A7C5-EB89-EC2C-00BCDA7F0E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2130800-95B8-15DE-6A57-B6DCB65BA1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2621704-1156-FB5C-21F6-4BF25E2060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4804593-7A5E-84D3-12FF-5A5F3933FF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5D86AD1-53D0-D934-D404-447B7E608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F86D-0CEA-480C-98C6-78001B8F420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3BD44C5-BC47-DF83-2A0E-838D27347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79C1457-1290-2A80-5C21-79245B19C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C6DB-8487-44BE-A0E3-44B780338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330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2AA788-3CEC-333C-10A9-A32A29A49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B0F4F80-37DC-1359-A6DB-0D641D82C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F86D-0CEA-480C-98C6-78001B8F420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8A83930-B006-D382-7491-2751F862A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C366C6A-1646-049B-FDFD-5C3D4A265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C6DB-8487-44BE-A0E3-44B780338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706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4BAE6A5-FA0F-B3D9-7785-DF48A282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F86D-0CEA-480C-98C6-78001B8F420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D7E6D06-45D7-1498-60B5-D9982683C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6146505-BD8F-73B6-ECFC-634F3104A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C6DB-8487-44BE-A0E3-44B780338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212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458EF2-8F3F-C78A-F93B-70EC01BCF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572042-8CC0-B94E-EF43-73F2BB693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8248C31-A731-1E8E-BB0D-139BF0DC13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1675EE-35A7-1181-E663-3E38AC5C5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F86D-0CEA-480C-98C6-78001B8F420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5DD9918-B3AD-4C40-E649-EDA8356EB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6CFCBC5-2904-7490-FB50-66BF227EC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C6DB-8487-44BE-A0E3-44B780338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454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03B236-D21D-7641-3D00-14C5F2464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488B47B-4397-BDDB-4850-DFD009DBB5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7D2ED42-A894-D58A-D8ED-E20235C234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143D2EB-CF08-9367-2545-18980C435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F86D-0CEA-480C-98C6-78001B8F420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5B37E10-0620-8C06-E079-BA5AF6C75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F55E6BA-2495-389F-8F8C-844FC19B0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CC6DB-8487-44BE-A0E3-44B780338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859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A16478-746F-A2B6-7D90-844253B9F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72C742-1A62-0844-6002-E8F33FA24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44AA0B-E8AC-0B04-A5E6-6D7ABA3C04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9F86D-0CEA-480C-98C6-78001B8F420B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7879CD-F072-9152-B0FD-9DBA9BB4A7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AD4E93-C00C-A626-3FCA-D419A4D6FD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CC6DB-8487-44BE-A0E3-44B780338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158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ebp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ebp"/><Relationship Id="rId2" Type="http://schemas.openxmlformats.org/officeDocument/2006/relationships/image" Target="../media/image4.webp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webp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web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web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5" Type="http://schemas.openxmlformats.org/officeDocument/2006/relationships/comments" Target="../comments/comment1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4FD79B-512F-251A-18B8-BB356C0788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Краснодарский край, Туапсинский район, г. Туапсе</a:t>
            </a:r>
            <a:br>
              <a:rPr lang="ru-RU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МБОУ СОШ номер 2 им. </a:t>
            </a:r>
            <a:r>
              <a:rPr lang="ru-RU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Б.М.Ляха</a:t>
            </a:r>
            <a:br>
              <a:rPr lang="ru-RU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b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ru-RU" sz="22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Индивидуальный проект по предмету обществознание </a:t>
            </a:r>
            <a:br>
              <a:rPr lang="ru-RU" sz="2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ru-RU" sz="22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Тема: “Продукты </a:t>
            </a:r>
            <a:r>
              <a:rPr lang="ru-RU" sz="22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Porsсhe</a:t>
            </a:r>
            <a:r>
              <a:rPr lang="ru-RU" sz="22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” </a:t>
            </a:r>
            <a:br>
              <a:rPr lang="ru-RU" sz="2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ru-RU" sz="22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Научный руководитель: </a:t>
            </a:r>
            <a:r>
              <a:rPr lang="ru-RU" sz="22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Бурьянова</a:t>
            </a:r>
            <a:r>
              <a:rPr lang="ru-RU" sz="22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Галина Владимировна </a:t>
            </a:r>
            <a:br>
              <a:rPr lang="ru-RU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B032F07-4F9A-6594-2326-8710102D01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695575"/>
            <a:ext cx="9144000" cy="3819525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ученицы 10 “А” класса</a:t>
            </a:r>
            <a:r>
              <a:rPr lang="ru-RU" sz="2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Фадеевой Анастасии Павловны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endParaRPr lang="ru-RU" sz="1800" kern="1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endParaRPr lang="ru-RU" sz="1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endParaRPr lang="ru-RU" sz="1800" kern="1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endParaRPr lang="ru-RU" sz="1800" kern="1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18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2025</a:t>
            </a:r>
            <a:endParaRPr lang="ru-RU" sz="1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endParaRPr lang="ru-RU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9250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7BF853-BF97-518E-EEC1-4EBFD228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721360"/>
          </a:xfrm>
        </p:spPr>
        <p:txBody>
          <a:bodyPr/>
          <a:lstStyle/>
          <a:p>
            <a:r>
              <a:rPr lang="ru-RU" dirty="0"/>
              <a:t>Заключение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3794C29-204A-9904-DF23-F298E52A9E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88" y="1109662"/>
            <a:ext cx="6172200" cy="462915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9CD97B06-8636-B0BE-EA10-1DD2C03CB6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35760"/>
            <a:ext cx="3932237" cy="423322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Porsche – это успешный бренд, который смог расширить свою продуктовую линейку, сохранив при этом узнаваемость и высокие стандарты качества. Продукты Porsche успешно удовлетворяют потребности целевой аудитории.</a:t>
            </a:r>
            <a:endParaRPr lang="ru-RU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ru-RU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867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35127D-327F-2509-5620-305F99C64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8326"/>
          </a:xfrm>
        </p:spPr>
        <p:txBody>
          <a:bodyPr>
            <a:normAutofit fontScale="90000"/>
          </a:bodyPr>
          <a:lstStyle/>
          <a:p>
            <a:r>
              <a:rPr lang="ru-RU" dirty="0"/>
              <a:t>Введение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71A597-2E95-3A9F-ADBD-68E2D599B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1" y="965198"/>
            <a:ext cx="8450579" cy="4959349"/>
          </a:xfrm>
        </p:spPr>
        <p:txBody>
          <a:bodyPr>
            <a:normAutofit fontScale="85000" lnSpcReduction="10000"/>
          </a:bodyPr>
          <a:lstStyle/>
          <a:p>
            <a:r>
              <a:rPr lang="ru-RU" sz="1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Porsche - это не просто автомобиль, это легенда, рожденная из амбиций одного человека и превратившаяся в символ скорости, роскоши и немецкого инженерного гения. 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800"/>
              </a:spcAft>
              <a:buNone/>
            </a:pPr>
            <a:r>
              <a:rPr lang="ru-RU" sz="19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Актуальность темы</a:t>
            </a:r>
            <a:r>
              <a:rPr lang="ru-RU" sz="1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 Влияние </a:t>
            </a:r>
            <a:r>
              <a:rPr lang="en-US" sz="1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Porsche</a:t>
            </a:r>
            <a:r>
              <a:rPr lang="ru-RU" sz="1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на </a:t>
            </a:r>
            <a:r>
              <a:rPr lang="ru-RU" sz="19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авомобильную</a:t>
            </a:r>
            <a:r>
              <a:rPr lang="ru-RU" sz="1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индустрию, престиж бренда, инновации и успех бренда</a:t>
            </a:r>
            <a:endParaRPr lang="ru-RU" sz="19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800"/>
              </a:spcAft>
              <a:buNone/>
            </a:pPr>
            <a:r>
              <a:rPr lang="ru-RU" sz="19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Цель проекта</a:t>
            </a:r>
            <a:r>
              <a:rPr lang="ru-RU" sz="1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 исследовать историю и эволюцию продуктов Porsche, выяснить причину выбора людей в сторону </a:t>
            </a:r>
            <a:r>
              <a:rPr lang="en-US" sz="19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Porsxhe</a:t>
            </a:r>
            <a:endParaRPr lang="ru-RU" sz="19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800"/>
              </a:spcAft>
              <a:buNone/>
            </a:pPr>
            <a:r>
              <a:rPr lang="ru-RU" sz="19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Задачи проекта</a:t>
            </a:r>
            <a:r>
              <a:rPr lang="ru-RU" sz="1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 изучить историю компании Porsche и ключевые этапы ее развития, описать основные модели автомобилей Porsche, выяснить, почему люди выбирают марку Porsche, проанализировать маркетинговую стратегию компании Porsche, сделать выводы о факторах успеха бренда Porsche.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800"/>
              </a:spcAft>
              <a:buNone/>
            </a:pPr>
            <a:r>
              <a:rPr lang="ru-RU" sz="19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Гипотеза</a:t>
            </a:r>
            <a:r>
              <a:rPr lang="ru-RU" sz="1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  <a:r>
              <a:rPr lang="ru-RU" sz="1900" kern="0" dirty="0">
                <a:solidFill>
                  <a:srgbClr val="222222"/>
                </a:solidFill>
                <a:effectLst/>
                <a:latin typeface="Montserrat" panose="00000500000000000000" pitchFamily="2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Porsche – это успешный бренд, который смог расширить свою продуктовую линейку, сохранив при этом узнаваемость и высокие стандарты качества.</a:t>
            </a:r>
            <a:endParaRPr lang="ru-RU" sz="19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8CA76C4-FD11-F529-03ED-99263905C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9840" y="2275840"/>
            <a:ext cx="3186176" cy="199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892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2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B3F775-DDED-4620-2DE6-7E44E5AAB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038725" cy="901700"/>
          </a:xfrm>
        </p:spPr>
        <p:txBody>
          <a:bodyPr>
            <a:normAutofit/>
          </a:bodyPr>
          <a:lstStyle/>
          <a:p>
            <a:r>
              <a:rPr lang="ru-RU" sz="4000" dirty="0"/>
              <a:t>Основная часть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8A57980-A83B-A4E6-9C51-FF9932D47A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920" y="973931"/>
            <a:ext cx="10515600" cy="4910137"/>
          </a:xfrm>
        </p:spPr>
        <p:txBody>
          <a:bodyPr>
            <a:normAutofit/>
          </a:bodyPr>
          <a:lstStyle/>
          <a:p>
            <a:r>
              <a:rPr lang="ru-RU" sz="2000" b="0" i="0" dirty="0">
                <a:effectLst/>
                <a:latin typeface="Roboto" panose="02000000000000000000" pitchFamily="2" charset="0"/>
              </a:rPr>
              <a:t>Основание и ранние годы (1931-1948): Фердинанд Порше основал компанию Dr. </a:t>
            </a:r>
            <a:r>
              <a:rPr lang="ru-RU" sz="2000" b="0" i="0" dirty="0" err="1">
                <a:effectLst/>
                <a:latin typeface="Roboto" panose="02000000000000000000" pitchFamily="2" charset="0"/>
              </a:rPr>
              <a:t>Ing</a:t>
            </a:r>
            <a:r>
              <a:rPr lang="ru-RU" sz="2000" b="0" i="0" dirty="0">
                <a:effectLst/>
                <a:latin typeface="Roboto" panose="02000000000000000000" pitchFamily="2" charset="0"/>
              </a:rPr>
              <a:t>. </a:t>
            </a:r>
            <a:r>
              <a:rPr lang="ru-RU" sz="2000" b="0" i="0" dirty="0" err="1">
                <a:effectLst/>
                <a:latin typeface="Roboto" panose="02000000000000000000" pitchFamily="2" charset="0"/>
              </a:rPr>
              <a:t>h.c</a:t>
            </a:r>
            <a:r>
              <a:rPr lang="ru-RU" sz="2000" b="0" i="0" dirty="0">
                <a:effectLst/>
                <a:latin typeface="Roboto" panose="02000000000000000000" pitchFamily="2" charset="0"/>
              </a:rPr>
              <a:t>. F. Porsche GmbH, которая специализировалась на проектировании автомобилей. В это время он работал над проектами для таких компаний, как Volkswagen, включая знаменитый Volkswagen Beetle. После Второй мировой войны, в 1948 году, была выпущена первая модель Porsche — Porsche 356. Этот автомобиль был разработан сыном Фердинанда, Фердинандом «Ферри» Порше. 356 стал успешным и положил начало легенде марки.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12989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C624A0-01C9-8043-1ED9-39DB39F9C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6251892" cy="772160"/>
          </a:xfrm>
        </p:spPr>
        <p:txBody>
          <a:bodyPr>
            <a:normAutofit/>
          </a:bodyPr>
          <a:lstStyle/>
          <a:p>
            <a:r>
              <a:rPr lang="ru-RU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- </a:t>
            </a:r>
            <a:r>
              <a:rPr lang="ru-RU" sz="24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Маркентинг</a:t>
            </a:r>
            <a:r>
              <a:rPr lang="ru-RU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и бренд </a:t>
            </a:r>
            <a:r>
              <a:rPr lang="en-US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Porshe</a:t>
            </a:r>
            <a:r>
              <a:rPr lang="ru-RU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br>
              <a:rPr lang="ru-RU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5638157-7555-C1EA-4524-313370ED847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19" r="25319"/>
          <a:stretch>
            <a:fillRect/>
          </a:stretch>
        </p:blipFill>
        <p:spPr>
          <a:xfrm>
            <a:off x="8534400" y="1631950"/>
            <a:ext cx="3155950" cy="359410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8551A57E-1AD6-F1BB-04B9-F977EB03B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381760"/>
            <a:ext cx="7176452" cy="4487228"/>
          </a:xfrm>
          <a:noFill/>
        </p:spPr>
        <p:txBody>
          <a:bodyPr>
            <a:norm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Логотип «Порше» Фердинанд начал разрабатывать еще в 20-х годах, окончательный же результат появился только к 1963 году и после этого менялся незначительно.</a:t>
            </a:r>
          </a:p>
          <a:p>
            <a:endParaRPr lang="ru-RU" sz="1800" dirty="0">
              <a:latin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</a:endParaRPr>
          </a:p>
          <a:p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Porsche занимает особое положение, находясь между традиционными премиальными брендами, такими как Mercedes, BMW и Audi, и суперпремиальными и </a:t>
            </a:r>
            <a:r>
              <a:rPr lang="ru-RU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суперкарными</a:t>
            </a: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брендами, такими как Ferrari и Rolls-Royce</a:t>
            </a:r>
            <a:r>
              <a:rPr lang="ru-RU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r>
              <a:rPr lang="ru-RU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Такое стратегическое позиционирование делает Porsche самым сильным брендом в группе Volkswagen, предлагая эксклюзивность, но не являясь нишевым. Это также обеспечивает Porsche идеальную платформу для внедрения инноваций в области электрификации без ущерба для своего имиджа как бренда суперкаров, в отличие от Ferrari.</a:t>
            </a:r>
            <a:endParaRPr lang="ru-RU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2107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53E5B7-B011-E9AE-187B-7B4F55E8B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9980612" cy="1325563"/>
          </a:xfrm>
        </p:spPr>
        <p:txBody>
          <a:bodyPr>
            <a:normAutofit/>
          </a:bodyPr>
          <a:lstStyle/>
          <a:p>
            <a:r>
              <a:rPr lang="ru-RU" sz="3600" dirty="0"/>
              <a:t>Автомобили </a:t>
            </a:r>
            <a:r>
              <a:rPr lang="en-US" sz="3600" dirty="0"/>
              <a:t>Porshe</a:t>
            </a:r>
            <a:endParaRPr lang="ru-RU" sz="36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13FFA1F-57DB-C796-E0F0-E2DC87577D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391477"/>
          </a:xfrm>
        </p:spPr>
        <p:txBody>
          <a:bodyPr>
            <a:noAutofit/>
          </a:bodyPr>
          <a:lstStyle/>
          <a:p>
            <a:r>
              <a:rPr lang="ru-RU" b="1" dirty="0" err="1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Porsсhe</a:t>
            </a:r>
            <a:r>
              <a:rPr lang="ru-RU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911</a:t>
            </a:r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7896391E-035C-F4CB-BC10-2129F364707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505075"/>
            <a:ext cx="4912784" cy="3684588"/>
          </a:xfr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F8959088-37B8-EE97-8C61-0329C1BF95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391477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Porsche Cayenne</a:t>
            </a:r>
            <a:r>
              <a:rPr lang="ru-RU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</a:t>
            </a:r>
            <a:endParaRPr lang="ru-RU" sz="3200" dirty="0"/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1A2EB0E5-B397-5425-B9E8-CDE2674B002A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532261"/>
            <a:ext cx="4992052" cy="3630215"/>
          </a:xfrm>
        </p:spPr>
      </p:pic>
    </p:spTree>
    <p:extLst>
      <p:ext uri="{BB962C8B-B14F-4D97-AF65-F5344CB8AC3E}">
        <p14:creationId xmlns:p14="http://schemas.microsoft.com/office/powerpoint/2010/main" val="3475579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0E2801-2FC9-7E89-0ADC-79133A164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520" y="365125"/>
            <a:ext cx="11835130" cy="1565275"/>
          </a:xfrm>
        </p:spPr>
        <p:txBody>
          <a:bodyPr>
            <a:normAutofit/>
          </a:bodyPr>
          <a:lstStyle/>
          <a:p>
            <a:r>
              <a:rPr lang="ru-RU" sz="2400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Porsche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Macan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                          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    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Porsche </a:t>
            </a:r>
            <a:r>
              <a:rPr lang="en-US" sz="2400" b="1" dirty="0">
                <a:latin typeface="Times New Roman" panose="02020603050405020304" pitchFamily="18" charset="0"/>
                <a:ea typeface="Aptos" panose="020B0004020202020204" pitchFamily="34" charset="0"/>
              </a:rPr>
              <a:t>Panamera</a:t>
            </a:r>
            <a:r>
              <a:rPr lang="ru-RU" sz="24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                   </a:t>
            </a:r>
            <a:r>
              <a:rPr lang="en-US" sz="24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    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Porshe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Taycan</a:t>
            </a:r>
            <a:r>
              <a:rPr lang="ru-RU" sz="24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 </a:t>
            </a:r>
            <a:r>
              <a:rPr lang="en-US" sz="24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                         </a:t>
            </a:r>
            <a:endParaRPr lang="ru-RU" sz="5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3C95D97-9615-DF53-7239-66451357EB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562" y="3238501"/>
            <a:ext cx="4144010" cy="337819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3533B6E-AA83-D30E-94F6-300C242E0E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087" y="2756224"/>
            <a:ext cx="4196913" cy="386047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6E8450-4F4E-FA95-BA50-8482C802B7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048" y="1358900"/>
            <a:ext cx="4663440" cy="349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593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BF2010-1AC9-B46B-195C-C683E705E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048760" cy="1460500"/>
          </a:xfrm>
        </p:spPr>
        <p:txBody>
          <a:bodyPr/>
          <a:lstStyle/>
          <a:p>
            <a:r>
              <a:rPr lang="ru-RU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- </a:t>
            </a:r>
            <a:r>
              <a:rPr lang="ru-RU" sz="24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Выбор </a:t>
            </a:r>
            <a:r>
              <a:rPr lang="en-US" sz="24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Porsche</a:t>
            </a:r>
            <a:br>
              <a:rPr lang="ru-RU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E1F189-3795-7B67-4AE8-07ED3D698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1390" y="1148080"/>
            <a:ext cx="10723880" cy="2280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Бренд Porsche</a:t>
            </a:r>
            <a:r>
              <a:rPr lang="en-US" sz="24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Aptos" panose="020B0004020202020204" pitchFamily="34" charset="0"/>
              </a:rPr>
              <a:t>может привлечь внимание покупателя по многим причинам, ведь </a:t>
            </a:r>
            <a:r>
              <a:rPr lang="ru-RU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, </a:t>
            </a:r>
            <a:r>
              <a:rPr lang="ru-RU" sz="24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Porsche — это не просто автомобиль, а символ статуса, привилегий и удовольствия от вождения</a:t>
            </a:r>
            <a:endParaRPr lang="ru-RU" sz="2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2ADEB94-0BC2-1DFE-66EA-4FF2BB6131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951" y="2200917"/>
            <a:ext cx="5994369" cy="402207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07C0F68-0C34-FBC7-AD58-758F93C03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608581"/>
            <a:ext cx="4691382" cy="351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135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C2E248-6FA7-56D2-666E-EA7D133E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741680"/>
            <a:ext cx="3932237" cy="904240"/>
          </a:xfrm>
        </p:spPr>
        <p:txBody>
          <a:bodyPr>
            <a:normAutofit/>
          </a:bodyPr>
          <a:lstStyle/>
          <a:p>
            <a:r>
              <a:rPr lang="ru-RU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- </a:t>
            </a:r>
            <a:r>
              <a:rPr lang="en-US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Porshe </a:t>
            </a:r>
            <a:r>
              <a:rPr lang="ru-RU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в автоспорте</a:t>
            </a:r>
            <a:br>
              <a:rPr lang="ru-RU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E6E10B5-AFCA-A4EA-2E2C-B4757A393A3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0" r="8840"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AD819E9E-D018-6DE5-51DF-1EA99272C6F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Porsche имеет богатую историю в автоспорте, что значительно укрепило его имидж как производителя высокопроизводительных автомобилей. Участие в различных соревнованиях позволяет бренду демонстрировать свои технологические достижения и инновации.</a:t>
            </a:r>
            <a:endParaRPr lang="ru-RU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9526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8B4B13-426C-1C0C-1627-32E5B396B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365125"/>
            <a:ext cx="10325100" cy="1594061"/>
          </a:xfrm>
        </p:spPr>
        <p:txBody>
          <a:bodyPr>
            <a:normAutofit/>
          </a:bodyPr>
          <a:lstStyle/>
          <a:p>
            <a:r>
              <a:rPr lang="ru-RU" dirty="0"/>
              <a:t>                         </a:t>
            </a:r>
            <a:r>
              <a:rPr lang="ru-RU" sz="4000" dirty="0"/>
              <a:t>Практическая часть</a:t>
            </a:r>
            <a:br>
              <a:rPr lang="ru-RU" sz="4000" dirty="0"/>
            </a:br>
            <a:r>
              <a:rPr lang="ru-RU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.                                    </a:t>
            </a:r>
            <a:r>
              <a:rPr lang="ru-RU" sz="24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Сегментация рынка </a:t>
            </a:r>
            <a:r>
              <a:rPr lang="en-US" sz="24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Porsche</a:t>
            </a:r>
            <a:r>
              <a:rPr lang="ru-RU" sz="24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, проведение опроса</a:t>
            </a:r>
            <a:endParaRPr lang="ru-RU" sz="2400" dirty="0"/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2B8DFD41-FE07-6831-42E4-0710C3E39C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1875997"/>
              </p:ext>
            </p:extLst>
          </p:nvPr>
        </p:nvGraphicFramePr>
        <p:xfrm>
          <a:off x="0" y="1959187"/>
          <a:ext cx="4460240" cy="3913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id="{DC548833-4C57-D9C6-CCBF-7F63C133D7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00000976"/>
              </p:ext>
            </p:extLst>
          </p:nvPr>
        </p:nvGraphicFramePr>
        <p:xfrm>
          <a:off x="3708400" y="1959187"/>
          <a:ext cx="4775200" cy="3913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Диаграмма 10">
            <a:extLst>
              <a:ext uri="{FF2B5EF4-FFF2-40B4-BE49-F238E27FC236}">
                <a16:creationId xmlns:a16="http://schemas.microsoft.com/office/drawing/2014/main" id="{CE55A27D-6657-3EE8-17E2-4F8432E405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3192470"/>
              </p:ext>
            </p:extLst>
          </p:nvPr>
        </p:nvGraphicFramePr>
        <p:xfrm>
          <a:off x="7833362" y="2091056"/>
          <a:ext cx="4185920" cy="3913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9777842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545</Words>
  <Application>Microsoft Office PowerPoint</Application>
  <PresentationFormat>Широкоэкранный</PresentationFormat>
  <Paragraphs>37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Aptos</vt:lpstr>
      <vt:lpstr>Arial</vt:lpstr>
      <vt:lpstr>Calibri</vt:lpstr>
      <vt:lpstr>Calibri Light</vt:lpstr>
      <vt:lpstr>Montserrat</vt:lpstr>
      <vt:lpstr>Roboto</vt:lpstr>
      <vt:lpstr>Times New Roman</vt:lpstr>
      <vt:lpstr>Тема Office</vt:lpstr>
      <vt:lpstr>Краснодарский край, Туапсинский район, г. Туапсе МБОУ СОШ номер 2 им. Б.М.Ляха  Индивидуальный проект по предмету обществознание  Тема: “Продукты Porsсhe”  Научный руководитель: Бурьянова Галина Владимировна  </vt:lpstr>
      <vt:lpstr>Введение</vt:lpstr>
      <vt:lpstr>Основная часть</vt:lpstr>
      <vt:lpstr>- Маркентинг и бренд Porshe. </vt:lpstr>
      <vt:lpstr>Автомобили Porshe</vt:lpstr>
      <vt:lpstr> Porsche Macan                                  Porsche Panamera                          Porshe Taycan                            </vt:lpstr>
      <vt:lpstr>- Выбор Porsche </vt:lpstr>
      <vt:lpstr>- Porshe в автоспорте </vt:lpstr>
      <vt:lpstr>                         Практическая часть .                                    Сегментация рынка Porsche, проведение опроса</vt:lpstr>
      <vt:lpstr>Заключение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Анастасия Фадеева</dc:creator>
  <cp:lastModifiedBy>Павел Фадеев</cp:lastModifiedBy>
  <cp:revision>2</cp:revision>
  <dcterms:created xsi:type="dcterms:W3CDTF">2025-03-30T13:18:29Z</dcterms:created>
  <dcterms:modified xsi:type="dcterms:W3CDTF">2025-04-03T19:59:02Z</dcterms:modified>
</cp:coreProperties>
</file>