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6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A0CCA9-3A31-48E2-823A-792F7BE5A8B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9C0E3B3-7B17-46A9-A85F-CD37C485E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8E008A4-209E-457A-A1B9-37742D9EBF21}"/>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E36DC949-F702-4523-9A29-439D3390AD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4A9C27-C390-445E-ABD2-6820D8C73D1B}"/>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12759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84B4BF-58E5-42F1-A9C6-5993F6178B4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8BE2519-3C7D-4B9D-A797-2B49F1B8C31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DBE572-18E0-4E3D-A650-A4CC8208CC02}"/>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EA153991-5354-4247-9477-2D500FAB19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D1DE89D-49A3-4528-92DA-2F2E7ED6DC3E}"/>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117763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DAB02FA-E60F-4C36-998E-56A2F560FA3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412A465-2638-42E3-979D-629B97A7B0B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142825B-1444-45F8-ACC9-8BBB8FA471CD}"/>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1FBA3C40-F336-496F-B72E-9A65EC9B46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0DA791-88A2-4630-9821-92CA3FEACA89}"/>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318581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EE9369-7C1F-4862-BA29-69CE7A13842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E41DF77-9A3B-42F2-A94B-98385896019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6C75B7-CC65-4DEA-9371-F62AD7177EEC}"/>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980A5297-0103-4DBE-8553-54A8231807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7F36CD7-2BDF-4490-8459-3D1F20654C08}"/>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408857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B3C93-09F2-43DC-B108-95312D41FE6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728FFE6-5EA0-4DAC-9044-2C2A8AF7C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18B9F4D-3FB2-4E22-AA56-DAE861B7DF04}"/>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577D7CBF-AC0E-4E51-8501-5156AF2A03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42962F-7B94-4883-B71B-C1280A446DAA}"/>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14744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8740B4-4D21-4E8D-965B-48D8A06C284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D3B0C74-2074-43CF-B439-7F06296C408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C920972-837A-4F2D-A516-7B4CF6B1ABC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B4C80B1-381E-42F9-9227-4659A23BEFA3}"/>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6" name="Нижний колонтитул 5">
            <a:extLst>
              <a:ext uri="{FF2B5EF4-FFF2-40B4-BE49-F238E27FC236}">
                <a16:creationId xmlns:a16="http://schemas.microsoft.com/office/drawing/2014/main" id="{CC3C668B-5B71-408B-86A7-4AA327CABD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EF8751F-9C1B-4756-88A4-63EE7FEE96F1}"/>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294721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F4C556-B2EF-4CFE-941B-52A4E5F58C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D3F0FF7-982B-4F2D-B9AB-CE05BC476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C0A8A89-FBC2-4C05-872B-1B819E82002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7D8CE13-7D16-4A3C-A390-E9522F18C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E9FBA96-67A2-4D7A-BEE0-D7949BB5AF8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406CC5D-7405-4787-AFEF-6699460142E2}"/>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8" name="Нижний колонтитул 7">
            <a:extLst>
              <a:ext uri="{FF2B5EF4-FFF2-40B4-BE49-F238E27FC236}">
                <a16:creationId xmlns:a16="http://schemas.microsoft.com/office/drawing/2014/main" id="{A889C106-27BE-48F5-AED4-966726DC45F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EB6F2B5-5321-4B52-A54E-EBCEA58A305C}"/>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260687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016C3D-92D4-4155-A3BF-96DFC99A052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FB27A95-C175-407B-A8E7-F46E56AEE8C5}"/>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4" name="Нижний колонтитул 3">
            <a:extLst>
              <a:ext uri="{FF2B5EF4-FFF2-40B4-BE49-F238E27FC236}">
                <a16:creationId xmlns:a16="http://schemas.microsoft.com/office/drawing/2014/main" id="{54EF6D99-20D2-42C3-9CD0-139F5721CB2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A3B9558-26B2-43C7-8E47-6815F4AD6FF5}"/>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89810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F258EF0-F302-49AD-BDDD-B968231F846D}"/>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3" name="Нижний колонтитул 2">
            <a:extLst>
              <a:ext uri="{FF2B5EF4-FFF2-40B4-BE49-F238E27FC236}">
                <a16:creationId xmlns:a16="http://schemas.microsoft.com/office/drawing/2014/main" id="{C9EB708E-49D0-4A87-A6DB-E8F95B07218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7248354-9D0D-4A1B-B2EC-F51E254819CB}"/>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248595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88B58-BFC7-4E6A-8DB4-1B438A2DC69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59AFC74-6771-42F6-A232-5D8A32665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4D240-EB95-467F-8428-23EC7FA1E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3B134F-748B-4DF0-B259-FC59A45C5400}"/>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6" name="Нижний колонтитул 5">
            <a:extLst>
              <a:ext uri="{FF2B5EF4-FFF2-40B4-BE49-F238E27FC236}">
                <a16:creationId xmlns:a16="http://schemas.microsoft.com/office/drawing/2014/main" id="{D710A35A-BA4B-475D-A864-5214D7E7AE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2DFE62-7EF1-4786-9600-1C0F75E621CB}"/>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1778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4D857-4500-47D7-B84F-6882C63F90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E2046E9-536E-4EEF-9262-3E7368DF2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39CE16A-1C60-48A4-8B90-751F1D9E9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83671C9-4F75-4140-9671-EB7EE911567C}"/>
              </a:ext>
            </a:extLst>
          </p:cNvPr>
          <p:cNvSpPr>
            <a:spLocks noGrp="1"/>
          </p:cNvSpPr>
          <p:nvPr>
            <p:ph type="dt" sz="half" idx="10"/>
          </p:nvPr>
        </p:nvSpPr>
        <p:spPr/>
        <p:txBody>
          <a:bodyPr/>
          <a:lstStyle/>
          <a:p>
            <a:fld id="{F5A8E83B-A53C-48C6-A8B4-B46A10BAC59C}" type="datetimeFigureOut">
              <a:rPr lang="ru-RU" smtClean="0"/>
              <a:t>22.12.2023</a:t>
            </a:fld>
            <a:endParaRPr lang="ru-RU"/>
          </a:p>
        </p:txBody>
      </p:sp>
      <p:sp>
        <p:nvSpPr>
          <p:cNvPr id="6" name="Нижний колонтитул 5">
            <a:extLst>
              <a:ext uri="{FF2B5EF4-FFF2-40B4-BE49-F238E27FC236}">
                <a16:creationId xmlns:a16="http://schemas.microsoft.com/office/drawing/2014/main" id="{BAC22CB7-BB63-4F97-B950-E1887624C8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3F79638-E71E-4C0A-AB11-499EBFC964C5}"/>
              </a:ext>
            </a:extLst>
          </p:cNvPr>
          <p:cNvSpPr>
            <a:spLocks noGrp="1"/>
          </p:cNvSpPr>
          <p:nvPr>
            <p:ph type="sldNum" sz="quarter" idx="12"/>
          </p:nvPr>
        </p:nvSpPr>
        <p:spPr/>
        <p:txBody>
          <a:bodyPr/>
          <a:lstStyle/>
          <a:p>
            <a:fld id="{0A9B843F-6B1A-4AB3-9D30-83E71DE48466}" type="slidenum">
              <a:rPr lang="ru-RU" smtClean="0"/>
              <a:t>‹#›</a:t>
            </a:fld>
            <a:endParaRPr lang="ru-RU"/>
          </a:p>
        </p:txBody>
      </p:sp>
    </p:spTree>
    <p:extLst>
      <p:ext uri="{BB962C8B-B14F-4D97-AF65-F5344CB8AC3E}">
        <p14:creationId xmlns:p14="http://schemas.microsoft.com/office/powerpoint/2010/main" val="69915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988E77-1C42-49E8-946F-F721436BE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F96C4CA-EBFE-4233-BE96-7A6ECA8EF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940D92-C2DF-4EE2-BAFF-FBC85BF41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E83B-A53C-48C6-A8B4-B46A10BAC59C}" type="datetimeFigureOut">
              <a:rPr lang="ru-RU" smtClean="0"/>
              <a:t>22.12.2023</a:t>
            </a:fld>
            <a:endParaRPr lang="ru-RU"/>
          </a:p>
        </p:txBody>
      </p:sp>
      <p:sp>
        <p:nvSpPr>
          <p:cNvPr id="5" name="Нижний колонтитул 4">
            <a:extLst>
              <a:ext uri="{FF2B5EF4-FFF2-40B4-BE49-F238E27FC236}">
                <a16:creationId xmlns:a16="http://schemas.microsoft.com/office/drawing/2014/main" id="{984BF4EA-35C0-4F61-A3EF-DAE18D30D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92FEDC1-137E-4F6C-84A5-811387FF3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B843F-6B1A-4AB3-9D30-83E71DE48466}" type="slidenum">
              <a:rPr lang="ru-RU" smtClean="0"/>
              <a:t>‹#›</a:t>
            </a:fld>
            <a:endParaRPr lang="ru-RU"/>
          </a:p>
        </p:txBody>
      </p:sp>
    </p:spTree>
    <p:extLst>
      <p:ext uri="{BB962C8B-B14F-4D97-AF65-F5344CB8AC3E}">
        <p14:creationId xmlns:p14="http://schemas.microsoft.com/office/powerpoint/2010/main" val="372873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CAB2AB-B029-4005-A081-723F21206B43}"/>
              </a:ext>
            </a:extLst>
          </p:cNvPr>
          <p:cNvSpPr>
            <a:spLocks noGrp="1"/>
          </p:cNvSpPr>
          <p:nvPr>
            <p:ph type="ctrTitle"/>
          </p:nvPr>
        </p:nvSpPr>
        <p:spPr>
          <a:xfrm>
            <a:off x="1524000" y="708706"/>
            <a:ext cx="9144000" cy="880608"/>
          </a:xfrm>
        </p:spPr>
        <p:txBody>
          <a:bodyPr>
            <a:normAutofit fontScale="90000"/>
          </a:bodyPr>
          <a:lstStyle/>
          <a:p>
            <a:r>
              <a:rPr lang="ru-RU" dirty="0"/>
              <a:t>Меры пожарной безопасности в новогодние праздники</a:t>
            </a:r>
          </a:p>
        </p:txBody>
      </p:sp>
      <p:sp>
        <p:nvSpPr>
          <p:cNvPr id="3" name="Подзаголовок 2">
            <a:extLst>
              <a:ext uri="{FF2B5EF4-FFF2-40B4-BE49-F238E27FC236}">
                <a16:creationId xmlns:a16="http://schemas.microsoft.com/office/drawing/2014/main" id="{E585F45E-1D74-406B-992B-6E338ACE7C57}"/>
              </a:ext>
            </a:extLst>
          </p:cNvPr>
          <p:cNvSpPr>
            <a:spLocks noGrp="1"/>
          </p:cNvSpPr>
          <p:nvPr>
            <p:ph type="subTitle" idx="1"/>
          </p:nvPr>
        </p:nvSpPr>
        <p:spPr>
          <a:xfrm>
            <a:off x="1524000" y="5268686"/>
            <a:ext cx="9144000" cy="1219200"/>
          </a:xfrm>
        </p:spPr>
        <p:txBody>
          <a:bodyPr>
            <a:normAutofit fontScale="70000" lnSpcReduction="20000"/>
          </a:bodyPr>
          <a:lstStyle/>
          <a:p>
            <a:r>
              <a:rPr lang="ru-RU" dirty="0"/>
              <a:t>Беседа на классном часе в 5-11 классах</a:t>
            </a:r>
          </a:p>
          <a:p>
            <a:r>
              <a:rPr lang="ru-RU" dirty="0"/>
              <a:t>Подготовила отв. По безопасности жизнедеятельности детей</a:t>
            </a:r>
          </a:p>
          <a:p>
            <a:r>
              <a:rPr lang="ru-RU" dirty="0"/>
              <a:t> в МБОУ СОШ № 2 им. Б.М. Ляха г. Туапсе</a:t>
            </a:r>
          </a:p>
          <a:p>
            <a:r>
              <a:rPr lang="ru-RU" dirty="0" err="1"/>
              <a:t>Манучарова</a:t>
            </a:r>
            <a:r>
              <a:rPr lang="ru-RU" dirty="0"/>
              <a:t> Сусанна Владимировна</a:t>
            </a:r>
          </a:p>
        </p:txBody>
      </p:sp>
      <p:pic>
        <p:nvPicPr>
          <p:cNvPr id="4" name="Рисунок 3">
            <a:extLst>
              <a:ext uri="{FF2B5EF4-FFF2-40B4-BE49-F238E27FC236}">
                <a16:creationId xmlns:a16="http://schemas.microsoft.com/office/drawing/2014/main" id="{B0CF2AFB-CA16-4709-A6A8-1DDC5711117E}"/>
              </a:ext>
            </a:extLst>
          </p:cNvPr>
          <p:cNvPicPr>
            <a:picLocks noChangeAspect="1"/>
          </p:cNvPicPr>
          <p:nvPr/>
        </p:nvPicPr>
        <p:blipFill>
          <a:blip r:embed="rId2"/>
          <a:stretch>
            <a:fillRect/>
          </a:stretch>
        </p:blipFill>
        <p:spPr>
          <a:xfrm>
            <a:off x="3952875" y="1819275"/>
            <a:ext cx="4286250" cy="3219450"/>
          </a:xfrm>
          <a:prstGeom prst="rect">
            <a:avLst/>
          </a:prstGeom>
        </p:spPr>
      </p:pic>
    </p:spTree>
    <p:extLst>
      <p:ext uri="{BB962C8B-B14F-4D97-AF65-F5344CB8AC3E}">
        <p14:creationId xmlns:p14="http://schemas.microsoft.com/office/powerpoint/2010/main" val="332275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084ECD-A9D3-4BB8-ACC1-EB03A12F2D58}"/>
              </a:ext>
            </a:extLst>
          </p:cNvPr>
          <p:cNvSpPr>
            <a:spLocks noGrp="1"/>
          </p:cNvSpPr>
          <p:nvPr>
            <p:ph type="title"/>
          </p:nvPr>
        </p:nvSpPr>
        <p:spPr/>
        <p:txBody>
          <a:bodyPr/>
          <a:lstStyle/>
          <a:p>
            <a:r>
              <a:rPr lang="ru-RU" dirty="0"/>
              <a:t>БЕРЕГИТЕ СВОЮ ЖИЗНЬ И ЖИЗНЬ ОКРУЖАЮЩИХ!</a:t>
            </a:r>
          </a:p>
        </p:txBody>
      </p:sp>
      <p:sp>
        <p:nvSpPr>
          <p:cNvPr id="3" name="Объект 2">
            <a:extLst>
              <a:ext uri="{FF2B5EF4-FFF2-40B4-BE49-F238E27FC236}">
                <a16:creationId xmlns:a16="http://schemas.microsoft.com/office/drawing/2014/main" id="{9052798E-72BF-440C-91A4-C7CB0A70D1E1}"/>
              </a:ext>
            </a:extLst>
          </p:cNvPr>
          <p:cNvSpPr>
            <a:spLocks noGrp="1"/>
          </p:cNvSpPr>
          <p:nvPr>
            <p:ph idx="1"/>
          </p:nvPr>
        </p:nvSpPr>
        <p:spPr>
          <a:xfrm>
            <a:off x="6313714" y="1825625"/>
            <a:ext cx="5040086" cy="4351338"/>
          </a:xfrm>
        </p:spPr>
        <p:txBody>
          <a:bodyPr/>
          <a:lstStyle/>
          <a:p>
            <a:r>
              <a:rPr lang="ru-RU" dirty="0"/>
              <a:t>Помните: </a:t>
            </a:r>
          </a:p>
          <a:p>
            <a:r>
              <a:rPr lang="ru-RU" dirty="0" err="1"/>
              <a:t>cоблюдение</a:t>
            </a:r>
            <a:r>
              <a:rPr lang="ru-RU" dirty="0"/>
              <a:t> мер пожарной безопасности – это залог вашего благополучия, сохранности вашей жизни и жизни ваших близких! Пожар легче предупредить, чем потушить!</a:t>
            </a:r>
          </a:p>
        </p:txBody>
      </p:sp>
      <p:pic>
        <p:nvPicPr>
          <p:cNvPr id="4" name="Рисунок 3">
            <a:extLst>
              <a:ext uri="{FF2B5EF4-FFF2-40B4-BE49-F238E27FC236}">
                <a16:creationId xmlns:a16="http://schemas.microsoft.com/office/drawing/2014/main" id="{1E47A5F1-9066-4900-B8ED-81441F4A0258}"/>
              </a:ext>
            </a:extLst>
          </p:cNvPr>
          <p:cNvPicPr>
            <a:picLocks noChangeAspect="1"/>
          </p:cNvPicPr>
          <p:nvPr/>
        </p:nvPicPr>
        <p:blipFill>
          <a:blip r:embed="rId2"/>
          <a:stretch>
            <a:fillRect/>
          </a:stretch>
        </p:blipFill>
        <p:spPr>
          <a:xfrm>
            <a:off x="838200" y="1825624"/>
            <a:ext cx="5366657" cy="4030187"/>
          </a:xfrm>
          <a:prstGeom prst="rect">
            <a:avLst/>
          </a:prstGeom>
        </p:spPr>
      </p:pic>
    </p:spTree>
    <p:extLst>
      <p:ext uri="{BB962C8B-B14F-4D97-AF65-F5344CB8AC3E}">
        <p14:creationId xmlns:p14="http://schemas.microsoft.com/office/powerpoint/2010/main" val="277709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6927B9-5AC5-40EC-B543-B68964394C80}"/>
              </a:ext>
            </a:extLst>
          </p:cNvPr>
          <p:cNvSpPr>
            <a:spLocks noGrp="1"/>
          </p:cNvSpPr>
          <p:nvPr>
            <p:ph type="title"/>
          </p:nvPr>
        </p:nvSpPr>
        <p:spPr/>
        <p:txBody>
          <a:bodyPr>
            <a:normAutofit fontScale="90000"/>
          </a:bodyPr>
          <a:lstStyle/>
          <a:p>
            <a:r>
              <a:rPr lang="ru-RU" dirty="0">
                <a:solidFill>
                  <a:srgbClr val="000000"/>
                </a:solidFill>
                <a:latin typeface="OpenSans"/>
              </a:rPr>
              <a:t>В период новогодних и рождественских праздников наиболее частой причиной возникновения пожара становится:</a:t>
            </a:r>
            <a:endParaRPr lang="ru-RU" dirty="0"/>
          </a:p>
        </p:txBody>
      </p:sp>
      <p:sp>
        <p:nvSpPr>
          <p:cNvPr id="3" name="Объект 2">
            <a:extLst>
              <a:ext uri="{FF2B5EF4-FFF2-40B4-BE49-F238E27FC236}">
                <a16:creationId xmlns:a16="http://schemas.microsoft.com/office/drawing/2014/main" id="{FA6460E1-E8CC-4458-9781-67BE432F05C2}"/>
              </a:ext>
            </a:extLst>
          </p:cNvPr>
          <p:cNvSpPr>
            <a:spLocks noGrp="1"/>
          </p:cNvSpPr>
          <p:nvPr>
            <p:ph idx="1"/>
          </p:nvPr>
        </p:nvSpPr>
        <p:spPr>
          <a:xfrm>
            <a:off x="5421085" y="2173968"/>
            <a:ext cx="6466115" cy="4684032"/>
          </a:xfrm>
        </p:spPr>
        <p:txBody>
          <a:bodyPr>
            <a:normAutofit/>
          </a:bodyPr>
          <a:lstStyle/>
          <a:p>
            <a:r>
              <a:rPr lang="ru-RU" dirty="0"/>
              <a:t>нарушение правил использования пиротехнических изделий гражданского назначения;</a:t>
            </a:r>
          </a:p>
          <a:p>
            <a:r>
              <a:rPr lang="ru-RU" dirty="0"/>
              <a:t> использование не сертифицированных елочных гирлянд (иных электропотребителей); </a:t>
            </a:r>
          </a:p>
          <a:p>
            <a:r>
              <a:rPr lang="ru-RU" dirty="0"/>
              <a:t>неосторожное обращение с источниками открытого огня;</a:t>
            </a:r>
          </a:p>
          <a:p>
            <a:r>
              <a:rPr lang="ru-RU" dirty="0"/>
              <a:t> курение в состоянии алкогольного опьянения.</a:t>
            </a:r>
          </a:p>
        </p:txBody>
      </p:sp>
      <p:pic>
        <p:nvPicPr>
          <p:cNvPr id="4" name="Рисунок 3">
            <a:extLst>
              <a:ext uri="{FF2B5EF4-FFF2-40B4-BE49-F238E27FC236}">
                <a16:creationId xmlns:a16="http://schemas.microsoft.com/office/drawing/2014/main" id="{577A0109-C988-4F55-ADBE-DA6A0CE9469C}"/>
              </a:ext>
            </a:extLst>
          </p:cNvPr>
          <p:cNvPicPr>
            <a:picLocks noChangeAspect="1"/>
          </p:cNvPicPr>
          <p:nvPr/>
        </p:nvPicPr>
        <p:blipFill>
          <a:blip r:embed="rId2"/>
          <a:stretch>
            <a:fillRect/>
          </a:stretch>
        </p:blipFill>
        <p:spPr>
          <a:xfrm>
            <a:off x="2612571" y="3109992"/>
            <a:ext cx="2634343" cy="1643712"/>
          </a:xfrm>
          <a:prstGeom prst="rect">
            <a:avLst/>
          </a:prstGeom>
        </p:spPr>
      </p:pic>
      <p:pic>
        <p:nvPicPr>
          <p:cNvPr id="5" name="Рисунок 4">
            <a:extLst>
              <a:ext uri="{FF2B5EF4-FFF2-40B4-BE49-F238E27FC236}">
                <a16:creationId xmlns:a16="http://schemas.microsoft.com/office/drawing/2014/main" id="{6DDF6839-CCDB-4623-B6A8-DEB237E162C1}"/>
              </a:ext>
            </a:extLst>
          </p:cNvPr>
          <p:cNvPicPr>
            <a:picLocks noChangeAspect="1"/>
          </p:cNvPicPr>
          <p:nvPr/>
        </p:nvPicPr>
        <p:blipFill>
          <a:blip r:embed="rId3"/>
          <a:stretch>
            <a:fillRect/>
          </a:stretch>
        </p:blipFill>
        <p:spPr>
          <a:xfrm>
            <a:off x="829392" y="2070538"/>
            <a:ext cx="2305694" cy="1643712"/>
          </a:xfrm>
          <a:prstGeom prst="rect">
            <a:avLst/>
          </a:prstGeom>
        </p:spPr>
      </p:pic>
      <p:pic>
        <p:nvPicPr>
          <p:cNvPr id="6" name="Рисунок 5">
            <a:extLst>
              <a:ext uri="{FF2B5EF4-FFF2-40B4-BE49-F238E27FC236}">
                <a16:creationId xmlns:a16="http://schemas.microsoft.com/office/drawing/2014/main" id="{08918885-98E6-401E-9227-1C1B9577E444}"/>
              </a:ext>
            </a:extLst>
          </p:cNvPr>
          <p:cNvPicPr>
            <a:picLocks noChangeAspect="1"/>
          </p:cNvPicPr>
          <p:nvPr/>
        </p:nvPicPr>
        <p:blipFill>
          <a:blip r:embed="rId4"/>
          <a:stretch>
            <a:fillRect/>
          </a:stretch>
        </p:blipFill>
        <p:spPr>
          <a:xfrm>
            <a:off x="829393" y="4242604"/>
            <a:ext cx="2131522" cy="2000535"/>
          </a:xfrm>
          <a:prstGeom prst="rect">
            <a:avLst/>
          </a:prstGeom>
        </p:spPr>
      </p:pic>
      <p:pic>
        <p:nvPicPr>
          <p:cNvPr id="7" name="Рисунок 6">
            <a:extLst>
              <a:ext uri="{FF2B5EF4-FFF2-40B4-BE49-F238E27FC236}">
                <a16:creationId xmlns:a16="http://schemas.microsoft.com/office/drawing/2014/main" id="{2457A42C-7FD9-48BA-9F21-BD2EA7D1C3FC}"/>
              </a:ext>
            </a:extLst>
          </p:cNvPr>
          <p:cNvPicPr>
            <a:picLocks noChangeAspect="1"/>
          </p:cNvPicPr>
          <p:nvPr/>
        </p:nvPicPr>
        <p:blipFill>
          <a:blip r:embed="rId5"/>
          <a:stretch>
            <a:fillRect/>
          </a:stretch>
        </p:blipFill>
        <p:spPr>
          <a:xfrm>
            <a:off x="3135086" y="4468512"/>
            <a:ext cx="2305694" cy="2174959"/>
          </a:xfrm>
          <a:prstGeom prst="rect">
            <a:avLst/>
          </a:prstGeom>
        </p:spPr>
      </p:pic>
    </p:spTree>
    <p:extLst>
      <p:ext uri="{BB962C8B-B14F-4D97-AF65-F5344CB8AC3E}">
        <p14:creationId xmlns:p14="http://schemas.microsoft.com/office/powerpoint/2010/main" val="260785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E519B-0C11-4E46-B802-6DAC7191D90D}"/>
              </a:ext>
            </a:extLst>
          </p:cNvPr>
          <p:cNvSpPr>
            <a:spLocks noGrp="1"/>
          </p:cNvSpPr>
          <p:nvPr>
            <p:ph type="title"/>
          </p:nvPr>
        </p:nvSpPr>
        <p:spPr/>
        <p:txBody>
          <a:bodyPr>
            <a:normAutofit fontScale="90000"/>
          </a:bodyPr>
          <a:lstStyle/>
          <a:p>
            <a:pPr fontAlgn="base"/>
            <a:r>
              <a:rPr lang="ru-RU" b="1" dirty="0">
                <a:solidFill>
                  <a:srgbClr val="0D2937"/>
                </a:solidFill>
                <a:latin typeface="PTSansNarrow"/>
              </a:rPr>
              <a:t>Меры безопасности при использовании пиротехники</a:t>
            </a:r>
            <a:br>
              <a:rPr lang="ru-RU" b="1" dirty="0">
                <a:solidFill>
                  <a:srgbClr val="0D2937"/>
                </a:solidFill>
                <a:latin typeface="PTSansNarrow"/>
              </a:rPr>
            </a:br>
            <a:endParaRPr lang="ru-RU" dirty="0"/>
          </a:p>
        </p:txBody>
      </p:sp>
      <p:sp>
        <p:nvSpPr>
          <p:cNvPr id="3" name="Объект 2">
            <a:extLst>
              <a:ext uri="{FF2B5EF4-FFF2-40B4-BE49-F238E27FC236}">
                <a16:creationId xmlns:a16="http://schemas.microsoft.com/office/drawing/2014/main" id="{188CC0CA-B09F-470B-A3EF-5CBA89C111B8}"/>
              </a:ext>
            </a:extLst>
          </p:cNvPr>
          <p:cNvSpPr>
            <a:spLocks noGrp="1"/>
          </p:cNvSpPr>
          <p:nvPr>
            <p:ph idx="1"/>
          </p:nvPr>
        </p:nvSpPr>
        <p:spPr>
          <a:xfrm>
            <a:off x="5377542" y="1023257"/>
            <a:ext cx="5976257" cy="5153706"/>
          </a:xfrm>
        </p:spPr>
        <p:txBody>
          <a:bodyPr>
            <a:normAutofit fontScale="85000" lnSpcReduction="20000"/>
          </a:bodyPr>
          <a:lstStyle/>
          <a:p>
            <a:r>
              <a:rPr lang="ru-RU" dirty="0"/>
              <a:t>НАСЕЛЕНИЮ ЗАПРЕЩЕНО</a:t>
            </a:r>
          </a:p>
          <a:p>
            <a:r>
              <a:rPr lang="ru-RU" dirty="0"/>
              <a:t> устраивать салюты ближе 50 метров от жилых домов и легковоспламеняющихся предметов, под низкими навесами и кронами деревьев; </a:t>
            </a:r>
          </a:p>
          <a:p>
            <a:r>
              <a:rPr lang="ru-RU" dirty="0"/>
              <a:t>держать фитиль во время зажигания около лица; </a:t>
            </a:r>
          </a:p>
          <a:p>
            <a:r>
              <a:rPr lang="ru-RU" dirty="0"/>
              <a:t>использовать пиротехнику при сильном ветре;</a:t>
            </a:r>
          </a:p>
          <a:p>
            <a:r>
              <a:rPr lang="ru-RU" dirty="0"/>
              <a:t> направлять ракеты и фейерверки на людей; </a:t>
            </a:r>
          </a:p>
          <a:p>
            <a:r>
              <a:rPr lang="ru-RU" dirty="0"/>
              <a:t>низко нагибаться над зажженными фейерверками; </a:t>
            </a:r>
          </a:p>
          <a:p>
            <a:r>
              <a:rPr lang="ru-RU" dirty="0"/>
              <a:t>находиться ближе 15 метров от зажженных пиротехнических изделий.</a:t>
            </a:r>
          </a:p>
        </p:txBody>
      </p:sp>
      <p:pic>
        <p:nvPicPr>
          <p:cNvPr id="4" name="Рисунок 3">
            <a:extLst>
              <a:ext uri="{FF2B5EF4-FFF2-40B4-BE49-F238E27FC236}">
                <a16:creationId xmlns:a16="http://schemas.microsoft.com/office/drawing/2014/main" id="{E68DC191-7217-4CD5-A289-9888A29DCACC}"/>
              </a:ext>
            </a:extLst>
          </p:cNvPr>
          <p:cNvPicPr>
            <a:picLocks noChangeAspect="1"/>
          </p:cNvPicPr>
          <p:nvPr/>
        </p:nvPicPr>
        <p:blipFill>
          <a:blip r:embed="rId2"/>
          <a:stretch>
            <a:fillRect/>
          </a:stretch>
        </p:blipFill>
        <p:spPr>
          <a:xfrm>
            <a:off x="838200" y="2376628"/>
            <a:ext cx="4162804" cy="3114394"/>
          </a:xfrm>
          <a:prstGeom prst="rect">
            <a:avLst/>
          </a:prstGeom>
        </p:spPr>
      </p:pic>
    </p:spTree>
    <p:extLst>
      <p:ext uri="{BB962C8B-B14F-4D97-AF65-F5344CB8AC3E}">
        <p14:creationId xmlns:p14="http://schemas.microsoft.com/office/powerpoint/2010/main" val="301289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7D7EAE-FE11-49CD-9C75-D401F4609CD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3C70727-F096-4558-8E0A-4FEA158A425B}"/>
              </a:ext>
            </a:extLst>
          </p:cNvPr>
          <p:cNvSpPr>
            <a:spLocks noGrp="1"/>
          </p:cNvSpPr>
          <p:nvPr>
            <p:ph idx="1"/>
          </p:nvPr>
        </p:nvSpPr>
        <p:spPr/>
        <p:txBody>
          <a:bodyPr/>
          <a:lstStyle/>
          <a:p>
            <a:r>
              <a:rPr lang="ru-RU" dirty="0"/>
              <a:t>Поджигать фитиль нужно на расстоянии вытянутой руки. Помните, что фитиль горит 3-5 секунд. Отлетевшую искру очень трудно потушить: поэтому, если она попадет на кожу – ожог гарантирован. При работе с пиротехникой категорически запрещается курить. В радиусе 50 метров не должно быть пожароопасных объектов. При этом зрителям следует находиться на расстоянии 15- 20 метров от пусковой площадки, обязательно с наветренной стороны, чтобы ветер не сносил на них дым и несгоревшие части изделий.</a:t>
            </a:r>
          </a:p>
        </p:txBody>
      </p:sp>
    </p:spTree>
    <p:extLst>
      <p:ext uri="{BB962C8B-B14F-4D97-AF65-F5344CB8AC3E}">
        <p14:creationId xmlns:p14="http://schemas.microsoft.com/office/powerpoint/2010/main" val="82889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7BCF5-FB37-4A88-9589-A77DF52F48F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5720157-61D0-4F73-9454-DB0F7F59D657}"/>
              </a:ext>
            </a:extLst>
          </p:cNvPr>
          <p:cNvSpPr>
            <a:spLocks noGrp="1"/>
          </p:cNvSpPr>
          <p:nvPr>
            <p:ph idx="1"/>
          </p:nvPr>
        </p:nvSpPr>
        <p:spPr/>
        <p:txBody>
          <a:bodyPr/>
          <a:lstStyle/>
          <a:p>
            <a:r>
              <a:rPr lang="ru-RU" dirty="0"/>
              <a:t>Категорически запрещается использовать рядом с жилыми домами и другими постройками изделия, летящие вверх: траектория их полёта непредсказуема, они могут попасть в дом, залететь на чердак или крышу и стать причиной пожара. Категорически запрещается применение изделий с истекшим сроком годности, следами порчи, без инструкции по эксплуатации и сертификата соответствия (декларации о соответствии, либо знака соответствия).</a:t>
            </a:r>
          </a:p>
        </p:txBody>
      </p:sp>
    </p:spTree>
    <p:extLst>
      <p:ext uri="{BB962C8B-B14F-4D97-AF65-F5344CB8AC3E}">
        <p14:creationId xmlns:p14="http://schemas.microsoft.com/office/powerpoint/2010/main" val="357800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A0E97-ABAC-4202-9CE6-B4A3E8812ECE}"/>
              </a:ext>
            </a:extLst>
          </p:cNvPr>
          <p:cNvSpPr>
            <a:spLocks noGrp="1"/>
          </p:cNvSpPr>
          <p:nvPr>
            <p:ph type="title"/>
          </p:nvPr>
        </p:nvSpPr>
        <p:spPr/>
        <p:txBody>
          <a:bodyPr/>
          <a:lstStyle/>
          <a:p>
            <a:r>
              <a:rPr lang="ru-RU" dirty="0"/>
              <a:t>ДЛЯ ДОМА</a:t>
            </a:r>
          </a:p>
        </p:txBody>
      </p:sp>
      <p:sp>
        <p:nvSpPr>
          <p:cNvPr id="3" name="Объект 2">
            <a:extLst>
              <a:ext uri="{FF2B5EF4-FFF2-40B4-BE49-F238E27FC236}">
                <a16:creationId xmlns:a16="http://schemas.microsoft.com/office/drawing/2014/main" id="{B20F11FF-3ED2-4A33-8737-33EE73B49285}"/>
              </a:ext>
            </a:extLst>
          </p:cNvPr>
          <p:cNvSpPr>
            <a:spLocks noGrp="1"/>
          </p:cNvSpPr>
          <p:nvPr>
            <p:ph idx="1"/>
          </p:nvPr>
        </p:nvSpPr>
        <p:spPr>
          <a:xfrm>
            <a:off x="4942114" y="365125"/>
            <a:ext cx="6411686" cy="5811838"/>
          </a:xfrm>
        </p:spPr>
        <p:txBody>
          <a:bodyPr>
            <a:normAutofit fontScale="85000" lnSpcReduction="20000"/>
          </a:bodyPr>
          <a:lstStyle/>
          <a:p>
            <a:r>
              <a:rPr lang="ru-RU" dirty="0"/>
              <a:t>Не рекомендуется зажигать дома бенгальские огни, использовать взрывающиеся хлопушки, зажигать на ёлках свечи, украшать их игрушками из легковоспламеняющихся материалов. Не оставляйте без присмотра включённые электроприборы. Если вы решили на Новый Год поставить в квартире ёлочку – до установки держите её на морозе. Осыпавшуюся хвою нужно сразу убирать – она, как порох, может вспыхнуть от любой искры. Ставьте зелёную красавицу на надёжном основании, на расстоянии от электронагревательных приборов и не устанавливайте на ней свечи и пиротехнические изделия. Искусственные новогодние елки изготавливают из синтетических материалов, которые зачастую </a:t>
            </a:r>
            <a:r>
              <a:rPr lang="ru-RU" dirty="0" err="1"/>
              <a:t>пожаро</a:t>
            </a:r>
            <a:r>
              <a:rPr lang="ru-RU" dirty="0"/>
              <a:t>-опасны и при горении выделяют токсичные вещества опасные для здоровья.</a:t>
            </a:r>
          </a:p>
        </p:txBody>
      </p:sp>
      <p:pic>
        <p:nvPicPr>
          <p:cNvPr id="4" name="Рисунок 3">
            <a:extLst>
              <a:ext uri="{FF2B5EF4-FFF2-40B4-BE49-F238E27FC236}">
                <a16:creationId xmlns:a16="http://schemas.microsoft.com/office/drawing/2014/main" id="{469040B3-E027-40A0-A9D6-5941B3323302}"/>
              </a:ext>
            </a:extLst>
          </p:cNvPr>
          <p:cNvPicPr>
            <a:picLocks noChangeAspect="1"/>
          </p:cNvPicPr>
          <p:nvPr/>
        </p:nvPicPr>
        <p:blipFill>
          <a:blip r:embed="rId2"/>
          <a:stretch>
            <a:fillRect/>
          </a:stretch>
        </p:blipFill>
        <p:spPr>
          <a:xfrm>
            <a:off x="838200" y="1690688"/>
            <a:ext cx="2805297" cy="3965453"/>
          </a:xfrm>
          <a:prstGeom prst="rect">
            <a:avLst/>
          </a:prstGeom>
        </p:spPr>
      </p:pic>
    </p:spTree>
    <p:extLst>
      <p:ext uri="{BB962C8B-B14F-4D97-AF65-F5344CB8AC3E}">
        <p14:creationId xmlns:p14="http://schemas.microsoft.com/office/powerpoint/2010/main" val="251785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7B8E61-6B57-4926-B87E-0F51C047F8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B032967-1EED-4403-8089-4E983F84C994}"/>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3157DC72-5892-4F3C-B92D-27915624F61E}"/>
              </a:ext>
            </a:extLst>
          </p:cNvPr>
          <p:cNvPicPr>
            <a:picLocks noChangeAspect="1"/>
          </p:cNvPicPr>
          <p:nvPr/>
        </p:nvPicPr>
        <p:blipFill>
          <a:blip r:embed="rId2"/>
          <a:stretch>
            <a:fillRect/>
          </a:stretch>
        </p:blipFill>
        <p:spPr>
          <a:xfrm>
            <a:off x="1657811" y="0"/>
            <a:ext cx="8329483" cy="6805797"/>
          </a:xfrm>
          <a:prstGeom prst="rect">
            <a:avLst/>
          </a:prstGeom>
        </p:spPr>
      </p:pic>
    </p:spTree>
    <p:extLst>
      <p:ext uri="{BB962C8B-B14F-4D97-AF65-F5344CB8AC3E}">
        <p14:creationId xmlns:p14="http://schemas.microsoft.com/office/powerpoint/2010/main" val="64060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C40B4C-3AD7-486A-81F3-8AE1AD9EFCC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2B0AB1-4A6D-4A02-A8B4-CD4EE6AC4932}"/>
              </a:ext>
            </a:extLst>
          </p:cNvPr>
          <p:cNvSpPr>
            <a:spLocks noGrp="1"/>
          </p:cNvSpPr>
          <p:nvPr>
            <p:ph idx="1"/>
          </p:nvPr>
        </p:nvSpPr>
        <p:spPr>
          <a:xfrm>
            <a:off x="1110343" y="4201886"/>
            <a:ext cx="10776857" cy="2656114"/>
          </a:xfrm>
        </p:spPr>
        <p:txBody>
          <a:bodyPr>
            <a:normAutofit/>
          </a:bodyPr>
          <a:lstStyle/>
          <a:p>
            <a:r>
              <a:rPr lang="ru-RU" dirty="0"/>
              <a:t>Не забудьте, выходя из дома, выключить электроприборы из сети, закрыть окна, форточки во избежание попадания в помещение, пиротехнических изделий. Не храните источники зажигания в местах, доступных детям. Также помните, что курение в состоянии алкогольного опьянения, либо сильного переутомления часто становится причиной пожара.</a:t>
            </a:r>
          </a:p>
        </p:txBody>
      </p:sp>
      <p:pic>
        <p:nvPicPr>
          <p:cNvPr id="5" name="Рисунок 4">
            <a:extLst>
              <a:ext uri="{FF2B5EF4-FFF2-40B4-BE49-F238E27FC236}">
                <a16:creationId xmlns:a16="http://schemas.microsoft.com/office/drawing/2014/main" id="{EE2C7F2E-BCBF-45D2-9A48-B3B3B6E3E279}"/>
              </a:ext>
            </a:extLst>
          </p:cNvPr>
          <p:cNvPicPr>
            <a:picLocks noChangeAspect="1"/>
          </p:cNvPicPr>
          <p:nvPr/>
        </p:nvPicPr>
        <p:blipFill>
          <a:blip r:embed="rId2"/>
          <a:stretch>
            <a:fillRect/>
          </a:stretch>
        </p:blipFill>
        <p:spPr>
          <a:xfrm>
            <a:off x="3211169" y="365125"/>
            <a:ext cx="5116518" cy="3479232"/>
          </a:xfrm>
          <a:prstGeom prst="rect">
            <a:avLst/>
          </a:prstGeom>
        </p:spPr>
      </p:pic>
    </p:spTree>
    <p:extLst>
      <p:ext uri="{BB962C8B-B14F-4D97-AF65-F5344CB8AC3E}">
        <p14:creationId xmlns:p14="http://schemas.microsoft.com/office/powerpoint/2010/main" val="117820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3EF1D1-1635-4990-BB6D-E5541436C456}"/>
              </a:ext>
            </a:extLst>
          </p:cNvPr>
          <p:cNvSpPr>
            <a:spLocks noGrp="1"/>
          </p:cNvSpPr>
          <p:nvPr>
            <p:ph type="title"/>
          </p:nvPr>
        </p:nvSpPr>
        <p:spPr/>
        <p:txBody>
          <a:bodyPr/>
          <a:lstStyle/>
          <a:p>
            <a:r>
              <a:rPr lang="ru-RU" dirty="0"/>
              <a:t>В СЛУЧАЕ ВОЗНИКНОВЕНИЯ ПОЖАРА НЕООБХОДИМО</a:t>
            </a:r>
          </a:p>
        </p:txBody>
      </p:sp>
      <p:sp>
        <p:nvSpPr>
          <p:cNvPr id="3" name="Объект 2">
            <a:extLst>
              <a:ext uri="{FF2B5EF4-FFF2-40B4-BE49-F238E27FC236}">
                <a16:creationId xmlns:a16="http://schemas.microsoft.com/office/drawing/2014/main" id="{A2C1B0FD-9F9D-400B-9C8D-DB54B87D8239}"/>
              </a:ext>
            </a:extLst>
          </p:cNvPr>
          <p:cNvSpPr>
            <a:spLocks noGrp="1"/>
          </p:cNvSpPr>
          <p:nvPr>
            <p:ph idx="1"/>
          </p:nvPr>
        </p:nvSpPr>
        <p:spPr/>
        <p:txBody>
          <a:bodyPr/>
          <a:lstStyle/>
          <a:p>
            <a:r>
              <a:rPr lang="ru-RU" dirty="0"/>
              <a:t>Немедленно сообщить об этом в пожарную охрану по телефону 112 с мобильного телефона. </a:t>
            </a:r>
          </a:p>
          <a:p>
            <a:r>
              <a:rPr lang="ru-RU" dirty="0"/>
              <a:t>Принять меры по эвакуации людей и тушению пожара первичными средствами. </a:t>
            </a:r>
          </a:p>
          <a:p>
            <a:r>
              <a:rPr lang="ru-RU" dirty="0"/>
              <a:t>Отключить электроэнергию (за исключением систем противопожарной защиты). </a:t>
            </a:r>
          </a:p>
          <a:p>
            <a:r>
              <a:rPr lang="ru-RU" dirty="0"/>
              <a:t>Встретить прибывшие пожарно-спасательные формирования и указать место пожара.</a:t>
            </a:r>
          </a:p>
        </p:txBody>
      </p:sp>
    </p:spTree>
    <p:extLst>
      <p:ext uri="{BB962C8B-B14F-4D97-AF65-F5344CB8AC3E}">
        <p14:creationId xmlns:p14="http://schemas.microsoft.com/office/powerpoint/2010/main" val="37857086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532</Words>
  <Application>Microsoft Office PowerPoint</Application>
  <PresentationFormat>Широкоэкранный</PresentationFormat>
  <Paragraphs>31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OpenSans</vt:lpstr>
      <vt:lpstr>PTSansNarrow</vt:lpstr>
      <vt:lpstr>Тема Office</vt:lpstr>
      <vt:lpstr>Меры пожарной безопасности в новогодние праздники</vt:lpstr>
      <vt:lpstr>В период новогодних и рождественских праздников наиболее частой причиной возникновения пожара становится:</vt:lpstr>
      <vt:lpstr>Меры безопасности при использовании пиротехники </vt:lpstr>
      <vt:lpstr>Презентация PowerPoint</vt:lpstr>
      <vt:lpstr>Презентация PowerPoint</vt:lpstr>
      <vt:lpstr>ДЛЯ ДОМА</vt:lpstr>
      <vt:lpstr>Презентация PowerPoint</vt:lpstr>
      <vt:lpstr>Презентация PowerPoint</vt:lpstr>
      <vt:lpstr>В СЛУЧАЕ ВОЗНИКНОВЕНИЯ ПОЖАРА НЕООБХОДИМО</vt:lpstr>
      <vt:lpstr>БЕРЕГИТЕ СВОЮ ЖИЗНЬ И ЖИЗНЬ ОКРУЖАЮЩИХ!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пожарной безопасности в новогодние праздники</dc:title>
  <dc:creator>777</dc:creator>
  <cp:lastModifiedBy>777</cp:lastModifiedBy>
  <cp:revision>4</cp:revision>
  <dcterms:created xsi:type="dcterms:W3CDTF">2023-12-21T04:45:53Z</dcterms:created>
  <dcterms:modified xsi:type="dcterms:W3CDTF">2023-12-22T06:09:07Z</dcterms:modified>
</cp:coreProperties>
</file>